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slide+xml" PartName="/ppt/slides/slide113.xml"/>
  <Override ContentType="application/vnd.openxmlformats-officedocument.presentationml.slide+xml" PartName="/ppt/slides/slide114.xml"/>
  <Override ContentType="application/vnd.openxmlformats-officedocument.presentationml.slide+xml" PartName="/ppt/slides/slide115.xml"/>
  <Override ContentType="application/vnd.openxmlformats-officedocument.presentationml.slide+xml" PartName="/ppt/slides/slide116.xml"/>
  <Override ContentType="application/vnd.openxmlformats-officedocument.presentationml.slide+xml" PartName="/ppt/slides/slide117.xml"/>
  <Override ContentType="application/vnd.openxmlformats-officedocument.presentationml.slide+xml" PartName="/ppt/slides/slide118.xml"/>
  <Override ContentType="application/vnd.openxmlformats-officedocument.presentationml.slide+xml" PartName="/ppt/slides/slide119.xml"/>
  <Override ContentType="application/vnd.openxmlformats-officedocument.presentationml.slide+xml" PartName="/ppt/slides/slide120.xml"/>
  <Override ContentType="application/vnd.openxmlformats-officedocument.presentationml.slide+xml" PartName="/ppt/slides/slide121.xml"/>
  <Override ContentType="application/vnd.openxmlformats-officedocument.presentationml.slide+xml" PartName="/ppt/slides/slide122.xml"/>
  <Override ContentType="application/vnd.openxmlformats-officedocument.presentationml.slide+xml" PartName="/ppt/slides/slide123.xml"/>
  <Override ContentType="application/vnd.openxmlformats-officedocument.presentationml.slide+xml" PartName="/ppt/slides/slide124.xml"/>
  <Override ContentType="application/vnd.openxmlformats-officedocument.presentationml.slide+xml" PartName="/ppt/slides/slide125.xml"/>
  <Override ContentType="application/vnd.openxmlformats-officedocument.presentationml.slide+xml" PartName="/ppt/slides/slide126.xml"/>
  <Override ContentType="application/vnd.openxmlformats-officedocument.presentationml.slide+xml" PartName="/ppt/slides/slide127.xml"/>
  <Override ContentType="application/vnd.openxmlformats-officedocument.presentationml.slide+xml" PartName="/ppt/slides/slide128.xml"/>
  <Override ContentType="application/vnd.openxmlformats-officedocument.presentationml.slide+xml" PartName="/ppt/slides/slide129.xml"/>
  <Override ContentType="application/vnd.openxmlformats-officedocument.presentationml.slide+xml" PartName="/ppt/slides/slide130.xml"/>
  <Override ContentType="application/vnd.openxmlformats-officedocument.presentationml.slide+xml" PartName="/ppt/slides/slide131.xml"/>
  <Override ContentType="application/vnd.openxmlformats-officedocument.presentationml.slide+xml" PartName="/ppt/slides/slide132.xml"/>
  <Override ContentType="application/vnd.openxmlformats-officedocument.presentationml.slide+xml" PartName="/ppt/slides/slide133.xml"/>
  <Override ContentType="application/vnd.openxmlformats-officedocument.presentationml.slide+xml" PartName="/ppt/slides/slide1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Lst>
  <p:sldSz cx="18288000" cy="10287000"/>
  <p:notesSz cx="6858000" cy="9144000"/>
  <p:embeddedFontLst>
    <p:embeddedFont>
      <p:font typeface="M+" charset="1" panose="020B0503020203020204"/>
      <p:regular r:id="rId140"/>
    </p:embeddedFont>
    <p:embeddedFont>
      <p:font typeface="Source Han Sans JP" charset="1" panose="020B0400000000000000"/>
      <p:regular r:id="rId141"/>
    </p:embeddedFont>
    <p:embeddedFont>
      <p:font typeface="M+ Bold" charset="1" panose="020B0703020203020204"/>
      <p:regular r:id="rId1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slides/slide104.xml" Type="http://schemas.openxmlformats.org/officeDocument/2006/relationships/slide"/><Relationship Id="rId11" Target="slides/slide6.xml" Type="http://schemas.openxmlformats.org/officeDocument/2006/relationships/slide"/><Relationship Id="rId110" Target="slides/slide105.xml" Type="http://schemas.openxmlformats.org/officeDocument/2006/relationships/slide"/><Relationship Id="rId111" Target="slides/slide106.xml" Type="http://schemas.openxmlformats.org/officeDocument/2006/relationships/slide"/><Relationship Id="rId112" Target="slides/slide107.xml" Type="http://schemas.openxmlformats.org/officeDocument/2006/relationships/slide"/><Relationship Id="rId113" Target="slides/slide108.xml" Type="http://schemas.openxmlformats.org/officeDocument/2006/relationships/slide"/><Relationship Id="rId114" Target="slides/slide109.xml" Type="http://schemas.openxmlformats.org/officeDocument/2006/relationships/slide"/><Relationship Id="rId115" Target="slides/slide110.xml" Type="http://schemas.openxmlformats.org/officeDocument/2006/relationships/slide"/><Relationship Id="rId116" Target="slides/slide111.xml" Type="http://schemas.openxmlformats.org/officeDocument/2006/relationships/slide"/><Relationship Id="rId117" Target="slides/slide112.xml" Type="http://schemas.openxmlformats.org/officeDocument/2006/relationships/slide"/><Relationship Id="rId118" Target="slides/slide113.xml" Type="http://schemas.openxmlformats.org/officeDocument/2006/relationships/slide"/><Relationship Id="rId119" Target="slides/slide114.xml" Type="http://schemas.openxmlformats.org/officeDocument/2006/relationships/slide"/><Relationship Id="rId12" Target="slides/slide7.xml" Type="http://schemas.openxmlformats.org/officeDocument/2006/relationships/slide"/><Relationship Id="rId120" Target="slides/slide115.xml" Type="http://schemas.openxmlformats.org/officeDocument/2006/relationships/slide"/><Relationship Id="rId121" Target="slides/slide116.xml" Type="http://schemas.openxmlformats.org/officeDocument/2006/relationships/slide"/><Relationship Id="rId122" Target="slides/slide117.xml" Type="http://schemas.openxmlformats.org/officeDocument/2006/relationships/slide"/><Relationship Id="rId123" Target="slides/slide118.xml" Type="http://schemas.openxmlformats.org/officeDocument/2006/relationships/slide"/><Relationship Id="rId124" Target="slides/slide119.xml" Type="http://schemas.openxmlformats.org/officeDocument/2006/relationships/slide"/><Relationship Id="rId125" Target="slides/slide120.xml" Type="http://schemas.openxmlformats.org/officeDocument/2006/relationships/slide"/><Relationship Id="rId126" Target="slides/slide121.xml" Type="http://schemas.openxmlformats.org/officeDocument/2006/relationships/slide"/><Relationship Id="rId127" Target="slides/slide122.xml" Type="http://schemas.openxmlformats.org/officeDocument/2006/relationships/slide"/><Relationship Id="rId128" Target="slides/slide123.xml" Type="http://schemas.openxmlformats.org/officeDocument/2006/relationships/slide"/><Relationship Id="rId129" Target="slides/slide124.xml" Type="http://schemas.openxmlformats.org/officeDocument/2006/relationships/slide"/><Relationship Id="rId13" Target="slides/slide8.xml" Type="http://schemas.openxmlformats.org/officeDocument/2006/relationships/slide"/><Relationship Id="rId130" Target="slides/slide125.xml" Type="http://schemas.openxmlformats.org/officeDocument/2006/relationships/slide"/><Relationship Id="rId131" Target="slides/slide126.xml" Type="http://schemas.openxmlformats.org/officeDocument/2006/relationships/slide"/><Relationship Id="rId132" Target="slides/slide127.xml" Type="http://schemas.openxmlformats.org/officeDocument/2006/relationships/slide"/><Relationship Id="rId133" Target="slides/slide128.xml" Type="http://schemas.openxmlformats.org/officeDocument/2006/relationships/slide"/><Relationship Id="rId134" Target="slides/slide129.xml" Type="http://schemas.openxmlformats.org/officeDocument/2006/relationships/slide"/><Relationship Id="rId135" Target="slides/slide130.xml" Type="http://schemas.openxmlformats.org/officeDocument/2006/relationships/slide"/><Relationship Id="rId136" Target="slides/slide131.xml" Type="http://schemas.openxmlformats.org/officeDocument/2006/relationships/slide"/><Relationship Id="rId137" Target="slides/slide132.xml" Type="http://schemas.openxmlformats.org/officeDocument/2006/relationships/slide"/><Relationship Id="rId138" Target="slides/slide133.xml" Type="http://schemas.openxmlformats.org/officeDocument/2006/relationships/slide"/><Relationship Id="rId139" Target="slides/slide134.xml" Type="http://schemas.openxmlformats.org/officeDocument/2006/relationships/slide"/><Relationship Id="rId14" Target="slides/slide9.xml" Type="http://schemas.openxmlformats.org/officeDocument/2006/relationships/slide"/><Relationship Id="rId140" Target="fonts/font140.fntdata" Type="http://schemas.openxmlformats.org/officeDocument/2006/relationships/font"/><Relationship Id="rId141" Target="fonts/font141.fntdata" Type="http://schemas.openxmlformats.org/officeDocument/2006/relationships/font"/><Relationship Id="rId142" Target="fonts/font142.fntdata" Type="http://schemas.openxmlformats.org/officeDocument/2006/relationships/font"/><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https://vibecodingnotes.com" TargetMode="External" Type="http://schemas.openxmlformats.org/officeDocument/2006/relationships/hyperlink"/></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handson-cloudflare-static-upload/"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https://vibecodingnotes.com/prompts/kukude/" TargetMode="External" Type="http://schemas.openxmlformats.org/officeDocument/2006/relationships/hyperlink"/><Relationship Id="rId4" Target="https://vibecodingnotes.com/prompts/kukude/"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https://www.cloudflare.com/ja-jp/" TargetMode="External" Type="http://schemas.openxmlformats.org/officeDocument/2006/relationships/hyperlink"/></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10" Target="https://vibecodingnotes.com/handson-cloudflare-static-upload/" TargetMode="External" Type="http://schemas.openxmlformats.org/officeDocument/2006/relationships/hyperlink"/><Relationship Id="rId2" Target="../media/image34.pn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https://wakahoncafe.pages.dev" TargetMode="External" Type="http://schemas.openxmlformats.org/officeDocument/2006/relationships/hyperlink"/></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handson-cloudflare-wrangler/" TargetMode="External" Type="http://schemas.openxmlformats.org/officeDocument/2006/relationships/hyperlink"/></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43.png" Type="http://schemas.openxmlformats.org/officeDocument/2006/relationships/image"/><Relationship Id="rId4" Target="https://nodejs.org/ja" TargetMode="External" Type="http://schemas.openxmlformats.org/officeDocument/2006/relationships/hyperlink"/></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https://vibecodingnotes.com/prompts/kukude/" TargetMode="External" Type="http://schemas.openxmlformats.org/officeDocument/2006/relationships/hyperlink"/><Relationship Id="rId4" Target="https://vibecodingnotes.com/prompts/kukude/" TargetMode="External" Type="http://schemas.openxmlformats.org/officeDocument/2006/relationships/hyperlink"/></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https://vibecodingnotes.com/guide-webapp-safety/" TargetMode="External" Type="http://schemas.openxmlformats.org/officeDocument/2006/relationships/hyperlink"/><Relationship Id="rId4" Target="https://vibecodingnotes.com/guide-webapp-safety/" TargetMode="External" Type="http://schemas.openxmlformats.org/officeDocument/2006/relationships/hyperlink"/></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guide-webapp-types/" TargetMode="External" Type="http://schemas.openxmlformats.org/officeDocument/2006/relationships/hyperlink"/><Relationship Id="rId3" Target="https://vibecodingnotes.com/guide-webapp-types/" TargetMode="External" Type="http://schemas.openxmlformats.org/officeDocument/2006/relationships/hyperlink"/></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guide-git-basic/" TargetMode="External" Type="http://schemas.openxmlformats.org/officeDocument/2006/relationships/hyperlink"/></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https://git-scm.com/downloads/win" TargetMode="External" Type="http://schemas.openxmlformats.org/officeDocument/2006/relationships/hyperlink"/></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50.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png" Type="http://schemas.openxmlformats.org/officeDocument/2006/relationships/image"/><Relationship Id="rId4" Target="https://vibecodingnotes.com/prompts/kukude/" TargetMode="External" Type="http://schemas.openxmlformats.org/officeDocument/2006/relationships/hyperlink"/><Relationship Id="rId5" Target="https://vibecodingnotes.com/prompts/kukude/" TargetMode="External" Type="http://schemas.openxmlformats.org/officeDocument/2006/relationships/hyperlink"/></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jpe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png" Type="http://schemas.openxmlformats.org/officeDocument/2006/relationships/image"/><Relationship Id="rId3" Target="../media/image56.png" Type="http://schemas.openxmlformats.org/officeDocument/2006/relationships/image"/><Relationship Id="rId4" Target="../media/image57.png" Type="http://schemas.openxmlformats.org/officeDocument/2006/relationships/image"/><Relationship Id="rId5" Target="https://github.com" TargetMode="External" Type="http://schemas.openxmlformats.org/officeDocument/2006/relationships/hyperlink"/></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 Id="rId3" Target="../media/image59.png" Type="http://schemas.openxmlformats.org/officeDocument/2006/relationships/image"/><Relationship Id="rId4" Target="https://brew.sh" TargetMode="External" Type="http://schemas.openxmlformats.org/officeDocument/2006/relationships/hyperlink"/></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https://cli.github.com" TargetMode="External" Type="http://schemas.openxmlformats.org/officeDocument/2006/relationships/hyperlink"/><Relationship Id="rId3" Target="../media/image60.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https://github.com" TargetMode="External" Type="http://schemas.openxmlformats.org/officeDocument/2006/relationships/hyperlink"/></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guide-in-repo-notes/" TargetMode="External" Type="http://schemas.openxmlformats.org/officeDocument/2006/relationships/hyperlink"/><Relationship Id="rId3" Target="https://vibecodingnotes.com/guide-in-repo-notes/" TargetMode="External" Type="http://schemas.openxmlformats.org/officeDocument/2006/relationships/hyperlink"/></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https://github.com/yto/yto-skills/blob/main/plugins/kukude-webapp-safety/skills/kukude-webapp-safety/SKILL.md" TargetMode="External" Type="http://schemas.openxmlformats.org/officeDocument/2006/relationships/hyperlink"/></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png" Type="http://schemas.openxmlformats.org/officeDocument/2006/relationships/image"/><Relationship Id="rId3" Target="../media/image62.pn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jpeg" Type="http://schemas.openxmlformats.org/officeDocument/2006/relationships/image"/><Relationship Id="rId3" Target="https://vibecodingnotes.com/guide-in-repo-notes/" TargetMode="External" Type="http://schemas.openxmlformats.org/officeDocument/2006/relationships/hyperlink"/></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png" Type="http://schemas.openxmlformats.org/officeDocument/2006/relationships/image"/><Relationship Id="rId4" Target="../media/image66.svg" Type="http://schemas.openxmlformats.org/officeDocument/2006/relationships/image"/><Relationship Id="rId5" Target="https://vibecodingnotes.com/guide-markdown/" TargetMode="External" Type="http://schemas.openxmlformats.org/officeDocument/2006/relationships/hyperlink"/></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guide-security-check/" TargetMode="External" Type="http://schemas.openxmlformats.org/officeDocument/2006/relationships/hyperlink"/></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handson-basic-auth/" TargetMode="External" Type="http://schemas.openxmlformats.org/officeDocument/2006/relationships/hyperlink"/></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jpeg" Type="http://schemas.openxmlformats.org/officeDocument/2006/relationships/image"/></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jpeg" Type="http://schemas.openxmlformats.org/officeDocument/2006/relationships/image"/></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prompts/kukude/" TargetMode="External" Type="http://schemas.openxmlformats.org/officeDocument/2006/relationships/hyperlink"/><Relationship Id="rId3" Target="https://vibecodingnotes.com/prompts/kukude/" TargetMode="External" Type="http://schemas.openxmlformats.org/officeDocument/2006/relationships/hyperlink"/></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 Id="rId3" Target="../media/image72.jpe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 Id="rId3" Target="../media/image72.jpeg" Type="http://schemas.openxmlformats.org/officeDocument/2006/relationships/image"/></Relationships>
</file>

<file path=ppt/slides/_rels/slide10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68.png" Type="http://schemas.openxmlformats.org/officeDocument/2006/relationships/image"/><Relationship Id="rId4" Target="../media/image69.png" Type="http://schemas.openxmlformats.org/officeDocument/2006/relationships/image"/></Relationships>
</file>

<file path=ppt/slides/_rels/slide10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5.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guide-webapp-types/" TargetMode="External" Type="http://schemas.openxmlformats.org/officeDocument/2006/relationships/hyperlink"/><Relationship Id="rId3" Target="https://vibecodingnotes.com/guide-webapp-types/" TargetMode="External" Type="http://schemas.openxmlformats.org/officeDocument/2006/relationships/hyperlink"/></Relationships>
</file>

<file path=ppt/slides/_rels/slide10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s>
</file>

<file path=ppt/slides/_rels/slide10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2.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handson-cloudflare-d1-webapp/" TargetMode="External" Type="http://schemas.openxmlformats.org/officeDocument/2006/relationships/hyperlink"/></Relationships>
</file>

<file path=ppt/slides/_rels/slide1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s>
</file>

<file path=ppt/slides/_rels/slide1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https://bbs-sample.vibecodingnotes.com" TargetMode="External" Type="http://schemas.openxmlformats.org/officeDocument/2006/relationships/hyperlink"/></Relationships>
</file>

<file path=ppt/slides/_rels/slide1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6.jpeg" Type="http://schemas.openxmlformats.org/officeDocument/2006/relationships/image"/></Relationships>
</file>

<file path=ppt/slides/_rels/slide1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18.xml.rels><?xml version="1.0" encoding="UTF-8" standalone="yes"?><Relationships xmlns="http://schemas.openxmlformats.org/package/2006/relationships"><Relationship Id="rId1" Target="../slideLayouts/slideLayout7.xml" Type="http://schemas.openxmlformats.org/officeDocument/2006/relationships/slideLayout"/><Relationship Id="rId2" Target="https://vibecodingnotes.com/prompts/kukude/" TargetMode="External" Type="http://schemas.openxmlformats.org/officeDocument/2006/relationships/hyperlink"/><Relationship Id="rId3" Target="https://vibecodingnotes.com/prompts/kukude/" TargetMode="External" Type="http://schemas.openxmlformats.org/officeDocument/2006/relationships/hyperlink"/></Relationships>
</file>

<file path=ppt/slides/_rels/slide1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s>
</file>

<file path=ppt/slides/_rels/slide1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s>
</file>

<file path=ppt/slides/_rels/slide1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s>
</file>

<file path=ppt/slides/_rels/slide12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s>
</file>

<file path=ppt/slides/_rels/slide12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 Id="rId3" Target="../media/image73.png" Type="http://schemas.openxmlformats.org/officeDocument/2006/relationships/image"/></Relationships>
</file>

<file path=ppt/slides/_rels/slide1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8.jpeg" Type="http://schemas.openxmlformats.org/officeDocument/2006/relationships/image"/><Relationship Id="rId3" Target="../media/image79.jpeg" Type="http://schemas.openxmlformats.org/officeDocument/2006/relationships/image"/></Relationships>
</file>

<file path=ppt/slides/_rels/slide1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0.jpeg" Type="http://schemas.openxmlformats.org/officeDocument/2006/relationships/image"/><Relationship Id="rId3" Target="../media/image81.jpeg" Type="http://schemas.openxmlformats.org/officeDocument/2006/relationships/image"/><Relationship Id="rId4" Target="../media/image82.jpeg" Type="http://schemas.openxmlformats.org/officeDocument/2006/relationships/image"/><Relationship Id="rId5" Target="../media/image76.jpeg" Type="http://schemas.openxmlformats.org/officeDocument/2006/relationships/image"/></Relationships>
</file>

<file path=ppt/slides/_rels/slide13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377826"/>
            <a:ext cx="15430500" cy="1444613"/>
          </a:xfrm>
          <a:prstGeom prst="rect">
            <a:avLst/>
          </a:prstGeom>
        </p:spPr>
        <p:txBody>
          <a:bodyPr anchor="t" rtlCol="false" tIns="0" lIns="0" bIns="0" rIns="0">
            <a:spAutoFit/>
          </a:bodyPr>
          <a:lstStyle/>
          <a:p>
            <a:pPr algn="ctr">
              <a:lnSpc>
                <a:spcPts val="11200"/>
              </a:lnSpc>
              <a:spcBef>
                <a:spcPct val="0"/>
              </a:spcBef>
            </a:pPr>
            <a:r>
              <a:rPr lang="en-US" sz="8000">
                <a:solidFill>
                  <a:srgbClr val="000000"/>
                </a:solidFill>
                <a:latin typeface="M+"/>
                <a:ea typeface="M+"/>
                <a:cs typeface="M+"/>
                <a:sym typeface="M+"/>
              </a:rPr>
              <a:t>ククデ会</a:t>
            </a:r>
          </a:p>
        </p:txBody>
      </p:sp>
      <p:sp>
        <p:nvSpPr>
          <p:cNvPr name="Freeform 3" id="3"/>
          <p:cNvSpPr/>
          <p:nvPr/>
        </p:nvSpPr>
        <p:spPr>
          <a:xfrm flipH="false" flipV="false" rot="0">
            <a:off x="1449767" y="17217"/>
            <a:ext cx="15388467" cy="10252566"/>
          </a:xfrm>
          <a:custGeom>
            <a:avLst/>
            <a:gdLst/>
            <a:ahLst/>
            <a:cxnLst/>
            <a:rect r="r" b="b" t="t" l="l"/>
            <a:pathLst>
              <a:path h="10252566" w="15388467">
                <a:moveTo>
                  <a:pt x="0" y="0"/>
                </a:moveTo>
                <a:lnTo>
                  <a:pt x="15388466" y="0"/>
                </a:lnTo>
                <a:lnTo>
                  <a:pt x="15388466" y="10252566"/>
                </a:lnTo>
                <a:lnTo>
                  <a:pt x="0" y="10252566"/>
                </a:lnTo>
                <a:lnTo>
                  <a:pt x="0" y="0"/>
                </a:lnTo>
                <a:close/>
              </a:path>
            </a:pathLst>
          </a:custGeom>
          <a:blipFill>
            <a:blip r:embed="rId2"/>
            <a:stretch>
              <a:fillRect l="0" t="0" r="0" b="0"/>
            </a:stretch>
          </a:blipFill>
        </p:spPr>
      </p:sp>
      <p:grpSp>
        <p:nvGrpSpPr>
          <p:cNvPr name="Group 4" id="4"/>
          <p:cNvGrpSpPr/>
          <p:nvPr/>
        </p:nvGrpSpPr>
        <p:grpSpPr>
          <a:xfrm rot="0">
            <a:off x="1803774" y="9151378"/>
            <a:ext cx="3112638" cy="923366"/>
            <a:chOff x="0" y="0"/>
            <a:chExt cx="4150184" cy="1231154"/>
          </a:xfrm>
        </p:grpSpPr>
        <p:grpSp>
          <p:nvGrpSpPr>
            <p:cNvPr name="Group 5" id="5"/>
            <p:cNvGrpSpPr/>
            <p:nvPr/>
          </p:nvGrpSpPr>
          <p:grpSpPr>
            <a:xfrm rot="0">
              <a:off x="0" y="0"/>
              <a:ext cx="4150184" cy="1231154"/>
              <a:chOff x="0" y="0"/>
              <a:chExt cx="819789" cy="243191"/>
            </a:xfrm>
          </p:grpSpPr>
          <p:sp>
            <p:nvSpPr>
              <p:cNvPr name="Freeform 6" id="6"/>
              <p:cNvSpPr/>
              <p:nvPr/>
            </p:nvSpPr>
            <p:spPr>
              <a:xfrm flipH="false" flipV="false" rot="0">
                <a:off x="0" y="0"/>
                <a:ext cx="819789" cy="243191"/>
              </a:xfrm>
              <a:custGeom>
                <a:avLst/>
                <a:gdLst/>
                <a:ahLst/>
                <a:cxnLst/>
                <a:rect r="r" b="b" t="t" l="l"/>
                <a:pathLst>
                  <a:path h="243191" w="819789">
                    <a:moveTo>
                      <a:pt x="0" y="0"/>
                    </a:moveTo>
                    <a:lnTo>
                      <a:pt x="819789" y="0"/>
                    </a:lnTo>
                    <a:lnTo>
                      <a:pt x="819789" y="243191"/>
                    </a:lnTo>
                    <a:lnTo>
                      <a:pt x="0" y="243191"/>
                    </a:lnTo>
                    <a:close/>
                  </a:path>
                </a:pathLst>
              </a:custGeom>
              <a:solidFill>
                <a:srgbClr val="FFFFFF"/>
              </a:solidFill>
            </p:spPr>
          </p:sp>
          <p:sp>
            <p:nvSpPr>
              <p:cNvPr name="TextBox 7" id="7"/>
              <p:cNvSpPr txBox="true"/>
              <p:nvPr/>
            </p:nvSpPr>
            <p:spPr>
              <a:xfrm>
                <a:off x="0" y="-38100"/>
                <a:ext cx="819789" cy="281291"/>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194150" y="0"/>
              <a:ext cx="1158663" cy="1089459"/>
            </a:xfrm>
            <a:custGeom>
              <a:avLst/>
              <a:gdLst/>
              <a:ahLst/>
              <a:cxnLst/>
              <a:rect r="r" b="b" t="t" l="l"/>
              <a:pathLst>
                <a:path h="1089459" w="1158663">
                  <a:moveTo>
                    <a:pt x="0" y="0"/>
                  </a:moveTo>
                  <a:lnTo>
                    <a:pt x="1158664" y="0"/>
                  </a:lnTo>
                  <a:lnTo>
                    <a:pt x="1158664" y="1089459"/>
                  </a:lnTo>
                  <a:lnTo>
                    <a:pt x="0" y="1089459"/>
                  </a:lnTo>
                  <a:lnTo>
                    <a:pt x="0" y="0"/>
                  </a:lnTo>
                  <a:close/>
                </a:path>
              </a:pathLst>
            </a:custGeom>
            <a:blipFill>
              <a:blip r:embed="rId3"/>
              <a:stretch>
                <a:fillRect l="0" t="-3176" r="0" b="-3176"/>
              </a:stretch>
            </a:blipFill>
          </p:spPr>
        </p:sp>
        <p:sp>
          <p:nvSpPr>
            <p:cNvPr name="TextBox 9" id="9"/>
            <p:cNvSpPr txBox="true"/>
            <p:nvPr/>
          </p:nvSpPr>
          <p:spPr>
            <a:xfrm rot="0">
              <a:off x="1598084" y="166709"/>
              <a:ext cx="2373841" cy="708416"/>
            </a:xfrm>
            <a:prstGeom prst="rect">
              <a:avLst/>
            </a:prstGeom>
          </p:spPr>
          <p:txBody>
            <a:bodyPr anchor="t" rtlCol="false" tIns="0" lIns="0" bIns="0" rIns="0">
              <a:spAutoFit/>
            </a:bodyPr>
            <a:lstStyle/>
            <a:p>
              <a:pPr algn="l">
                <a:lnSpc>
                  <a:spcPts val="2119"/>
                </a:lnSpc>
                <a:spcBef>
                  <a:spcPct val="0"/>
                </a:spcBef>
              </a:pPr>
              <a:r>
                <a:rPr lang="en-US" sz="1513">
                  <a:solidFill>
                    <a:srgbClr val="000000"/>
                  </a:solidFill>
                  <a:latin typeface="M+"/>
                  <a:ea typeface="M+"/>
                  <a:cs typeface="M+"/>
                  <a:sym typeface="M+"/>
                </a:rPr>
                <a:t>タツヲ (yto)</a:t>
              </a:r>
            </a:p>
            <a:p>
              <a:pPr algn="l">
                <a:lnSpc>
                  <a:spcPts val="2119"/>
                </a:lnSpc>
                <a:spcBef>
                  <a:spcPct val="0"/>
                </a:spcBef>
              </a:pPr>
              <a:r>
                <a:rPr lang="en-US" sz="1513">
                  <a:solidFill>
                    <a:srgbClr val="000000"/>
                  </a:solidFill>
                  <a:latin typeface="M+"/>
                  <a:ea typeface="M+"/>
                  <a:cs typeface="M+"/>
                  <a:sym typeface="M+"/>
                </a:rPr>
                <a:t>https://x.com/yto</a:t>
              </a:r>
            </a:p>
          </p:txBody>
        </p:sp>
      </p:grpSp>
      <p:sp>
        <p:nvSpPr>
          <p:cNvPr name="TextBox 10" id="10"/>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目的</a:t>
            </a:r>
          </a:p>
        </p:txBody>
      </p:sp>
      <p:sp>
        <p:nvSpPr>
          <p:cNvPr name="TextBox 3" id="3"/>
          <p:cNvSpPr txBox="true"/>
          <p:nvPr/>
        </p:nvSpPr>
        <p:spPr>
          <a:xfrm rot="0">
            <a:off x="1428750" y="2942763"/>
            <a:ext cx="4908123" cy="6127748"/>
          </a:xfrm>
          <a:prstGeom prst="rect">
            <a:avLst/>
          </a:prstGeom>
        </p:spPr>
        <p:txBody>
          <a:bodyPr anchor="t" rtlCol="false" tIns="0" lIns="0" bIns="0" rIns="0">
            <a:spAutoFit/>
          </a:bodyPr>
          <a:lstStyle/>
          <a:p>
            <a:pPr algn="l" marL="0" indent="0" lvl="0">
              <a:lnSpc>
                <a:spcPts val="3230"/>
              </a:lnSpc>
            </a:pPr>
            <a:r>
              <a:rPr lang="en-US" sz="1900">
                <a:solidFill>
                  <a:srgbClr val="000000"/>
                </a:solidFill>
                <a:latin typeface="M+"/>
                <a:ea typeface="M+"/>
                <a:cs typeface="M+"/>
                <a:sym typeface="M+"/>
              </a:rPr>
              <a:t>AI</a:t>
            </a:r>
            <a:r>
              <a:rPr lang="en-US" sz="1900">
                <a:solidFill>
                  <a:srgbClr val="000000"/>
                </a:solidFill>
                <a:latin typeface="M+"/>
                <a:ea typeface="M+"/>
                <a:cs typeface="M+"/>
                <a:sym typeface="M+"/>
              </a:rPr>
              <a:t> にざっくり依頼して、やりとりしながら承認していくだけでも、Web サイトや Web アプリは作れる。</a:t>
            </a:r>
          </a:p>
          <a:p>
            <a:pPr algn="l" marL="0" indent="0" lvl="0">
              <a:lnSpc>
                <a:spcPts val="3230"/>
              </a:lnSpc>
            </a:pPr>
          </a:p>
          <a:p>
            <a:pPr algn="l" marL="0" indent="0" lvl="0">
              <a:lnSpc>
                <a:spcPts val="3230"/>
              </a:lnSpc>
            </a:pPr>
            <a:r>
              <a:rPr lang="en-US" sz="1900">
                <a:solidFill>
                  <a:srgbClr val="000000"/>
                </a:solidFill>
                <a:latin typeface="M+"/>
                <a:ea typeface="M+"/>
                <a:cs typeface="M+"/>
                <a:sym typeface="M+"/>
              </a:rPr>
              <a:t>ただ、AI は何を頼んでも「できますよ」と言う。それが意図通りにできるのか、自分の手に負えるのかを判断できるのは自分だけ。</a:t>
            </a:r>
          </a:p>
          <a:p>
            <a:pPr algn="l" marL="0" indent="0" lvl="0">
              <a:lnSpc>
                <a:spcPts val="3230"/>
              </a:lnSpc>
            </a:pPr>
          </a:p>
          <a:p>
            <a:pPr algn="l" marL="0" indent="0" lvl="0">
              <a:lnSpc>
                <a:spcPts val="3230"/>
              </a:lnSpc>
            </a:pPr>
            <a:r>
              <a:rPr lang="en-US" sz="1900">
                <a:solidFill>
                  <a:srgbClr val="000000"/>
                </a:solidFill>
                <a:latin typeface="M+"/>
                <a:ea typeface="M+"/>
                <a:cs typeface="M+"/>
                <a:sym typeface="M+"/>
              </a:rPr>
              <a:t>裏で何が起きているかを知っておくと、そこに見当がつく。何を作るか決めるとき、詰まったとき、応用したいとき、コストや権限を判断するとき。</a:t>
            </a:r>
          </a:p>
          <a:p>
            <a:pPr algn="l" marL="0" indent="0" lvl="0">
              <a:lnSpc>
                <a:spcPts val="3230"/>
              </a:lnSpc>
            </a:pPr>
          </a:p>
          <a:p>
            <a:pPr algn="l" marL="0" indent="0" lvl="0">
              <a:lnSpc>
                <a:spcPts val="3230"/>
              </a:lnSpc>
            </a:pPr>
            <a:r>
              <a:rPr lang="en-US" sz="1900">
                <a:solidFill>
                  <a:srgbClr val="000000"/>
                </a:solidFill>
                <a:latin typeface="M+"/>
                <a:ea typeface="M+"/>
                <a:cs typeface="M+"/>
                <a:sym typeface="M+"/>
              </a:rPr>
              <a:t>エンジニアになる必要はない。見当がつくところまで、理解を後押しするのが目的。</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a:t>
            </a:r>
          </a:p>
        </p:txBody>
      </p:sp>
      <p:sp>
        <p:nvSpPr>
          <p:cNvPr name="Freeform 5" id="5"/>
          <p:cNvSpPr/>
          <p:nvPr/>
        </p:nvSpPr>
        <p:spPr>
          <a:xfrm flipH="false" flipV="false" rot="0">
            <a:off x="6815459" y="1028700"/>
            <a:ext cx="10223085" cy="8178468"/>
          </a:xfrm>
          <a:custGeom>
            <a:avLst/>
            <a:gdLst/>
            <a:ahLst/>
            <a:cxnLst/>
            <a:rect r="r" b="b" t="t" l="l"/>
            <a:pathLst>
              <a:path h="8178468" w="10223085">
                <a:moveTo>
                  <a:pt x="0" y="0"/>
                </a:moveTo>
                <a:lnTo>
                  <a:pt x="10223085" y="0"/>
                </a:lnTo>
                <a:lnTo>
                  <a:pt x="10223085" y="8178468"/>
                </a:lnTo>
                <a:lnTo>
                  <a:pt x="0" y="8178468"/>
                </a:lnTo>
                <a:lnTo>
                  <a:pt x="0" y="0"/>
                </a:lnTo>
                <a:close/>
              </a:path>
            </a:pathLst>
          </a:custGeom>
          <a:blipFill>
            <a:blip r:embed="rId2"/>
            <a:stretch>
              <a:fillRect l="0" t="0" r="0" b="0"/>
            </a:stretch>
          </a:blipFill>
        </p:spPr>
      </p:sp>
      <p:sp>
        <p:nvSpPr>
          <p:cNvPr name="TextBox 6" id="6"/>
          <p:cNvSpPr txBox="true"/>
          <p:nvPr/>
        </p:nvSpPr>
        <p:spPr>
          <a:xfrm rot="0">
            <a:off x="3587750" y="1546862"/>
            <a:ext cx="2749123" cy="809621"/>
          </a:xfrm>
          <a:prstGeom prst="rect">
            <a:avLst/>
          </a:prstGeom>
        </p:spPr>
        <p:txBody>
          <a:bodyPr anchor="t" rtlCol="false" tIns="0" lIns="0" bIns="0" rIns="0">
            <a:spAutoFit/>
          </a:bodyPr>
          <a:lstStyle/>
          <a:p>
            <a:pPr algn="l">
              <a:lnSpc>
                <a:spcPts val="2100"/>
              </a:lnSpc>
            </a:pPr>
            <a:r>
              <a:rPr lang="en-US" sz="1500">
                <a:solidFill>
                  <a:srgbClr val="000000"/>
                </a:solidFill>
                <a:latin typeface="M+"/>
                <a:ea typeface="M+"/>
                <a:cs typeface="M+"/>
                <a:sym typeface="M+"/>
              </a:rPr>
              <a:t>技術要素に対する解像度を</a:t>
            </a:r>
          </a:p>
          <a:p>
            <a:pPr algn="l">
              <a:lnSpc>
                <a:spcPts val="2100"/>
              </a:lnSpc>
            </a:pPr>
            <a:r>
              <a:rPr lang="en-US" sz="1500">
                <a:solidFill>
                  <a:srgbClr val="000000"/>
                </a:solidFill>
                <a:latin typeface="M+"/>
                <a:ea typeface="M+"/>
                <a:cs typeface="M+"/>
                <a:sym typeface="M+"/>
              </a:rPr>
              <a:t>初心者レベルから何段か上げて</a:t>
            </a:r>
          </a:p>
          <a:p>
            <a:pPr algn="l">
              <a:lnSpc>
                <a:spcPts val="2100"/>
              </a:lnSpc>
              <a:spcBef>
                <a:spcPct val="0"/>
              </a:spcBef>
            </a:pPr>
            <a:r>
              <a:rPr lang="en-US" sz="1500">
                <a:solidFill>
                  <a:srgbClr val="000000"/>
                </a:solidFill>
                <a:latin typeface="M+"/>
                <a:ea typeface="M+"/>
                <a:cs typeface="M+"/>
                <a:sym typeface="M+"/>
              </a:rPr>
              <a:t>自分で決められるようにする</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2807670"/>
            <a:ext cx="13036123" cy="5457825"/>
          </a:xfrm>
          <a:prstGeom prst="rect">
            <a:avLst/>
          </a:prstGeom>
        </p:spPr>
        <p:txBody>
          <a:bodyPr anchor="t" rtlCol="false" tIns="0" lIns="0" bIns="0" rIns="0">
            <a:spAutoFit/>
          </a:bodyPr>
          <a:lstStyle/>
          <a:p>
            <a:pPr algn="l" marL="647700" indent="-323850" lvl="1">
              <a:lnSpc>
                <a:spcPts val="5400"/>
              </a:lnSpc>
              <a:buFont typeface="Arial"/>
              <a:buChar char="•"/>
            </a:pPr>
            <a:r>
              <a:rPr lang="en-US" sz="3000">
                <a:solidFill>
                  <a:srgbClr val="000000"/>
                </a:solidFill>
                <a:latin typeface="M+"/>
                <a:ea typeface="M+"/>
                <a:cs typeface="M+"/>
                <a:sym typeface="M+"/>
              </a:rPr>
              <a:t>クロコで</a:t>
            </a:r>
            <a:r>
              <a:rPr lang="en-US" b="true" sz="3000">
                <a:solidFill>
                  <a:srgbClr val="000000"/>
                </a:solidFill>
                <a:latin typeface="M+ Bold"/>
                <a:ea typeface="M+ Bold"/>
                <a:cs typeface="M+ Bold"/>
                <a:sym typeface="M+ Bold"/>
              </a:rPr>
              <a:t>Webサイト/Webアプリを作成</a:t>
            </a:r>
          </a:p>
          <a:p>
            <a:pPr algn="l" marL="1295400" indent="-431800" lvl="2">
              <a:lnSpc>
                <a:spcPts val="5400"/>
              </a:lnSpc>
              <a:buFont typeface="Arial"/>
              <a:buChar char="⚬"/>
            </a:pPr>
            <a:r>
              <a:rPr lang="en-US" sz="3000">
                <a:solidFill>
                  <a:srgbClr val="000000"/>
                </a:solidFill>
                <a:latin typeface="M+"/>
                <a:ea typeface="M+"/>
                <a:cs typeface="M+"/>
                <a:sym typeface="M+"/>
              </a:rPr>
              <a:t>プロンプト、Claude Design</a:t>
            </a:r>
          </a:p>
          <a:p>
            <a:pPr algn="l" marL="647700" indent="-323850" lvl="1">
              <a:lnSpc>
                <a:spcPts val="5400"/>
              </a:lnSpc>
              <a:buFont typeface="Arial"/>
              <a:buChar char="•"/>
            </a:pPr>
            <a:r>
              <a:rPr lang="en-US" sz="3000">
                <a:solidFill>
                  <a:srgbClr val="000000"/>
                </a:solidFill>
                <a:latin typeface="M+"/>
                <a:ea typeface="M+"/>
                <a:cs typeface="M+"/>
                <a:sym typeface="M+"/>
              </a:rPr>
              <a:t>クラフレへの</a:t>
            </a:r>
            <a:r>
              <a:rPr lang="en-US" b="true" sz="3000">
                <a:solidFill>
                  <a:srgbClr val="000000"/>
                </a:solidFill>
                <a:latin typeface="M+ Bold"/>
                <a:ea typeface="M+ Bold"/>
                <a:cs typeface="M+ Bold"/>
                <a:sym typeface="M+ Bold"/>
              </a:rPr>
              <a:t>デプロイ</a:t>
            </a:r>
            <a:r>
              <a:rPr lang="en-US" sz="3000">
                <a:solidFill>
                  <a:srgbClr val="000000"/>
                </a:solidFill>
                <a:latin typeface="M+"/>
                <a:ea typeface="M+"/>
                <a:cs typeface="M+"/>
                <a:sym typeface="M+"/>
              </a:rPr>
              <a:t>の方法</a:t>
            </a:r>
          </a:p>
          <a:p>
            <a:pPr algn="l" marL="1295400" indent="-431800" lvl="2">
              <a:lnSpc>
                <a:spcPts val="5400"/>
              </a:lnSpc>
              <a:buFont typeface="Arial"/>
              <a:buChar char="⚬"/>
            </a:pPr>
            <a:r>
              <a:rPr lang="en-US" sz="3000">
                <a:solidFill>
                  <a:srgbClr val="000000"/>
                </a:solidFill>
                <a:latin typeface="M+"/>
                <a:ea typeface="M+"/>
                <a:cs typeface="M+"/>
                <a:sym typeface="M+"/>
              </a:rPr>
              <a:t>ブラウザ、コマンド（Wrangler）、GitHub 経由</a:t>
            </a:r>
          </a:p>
          <a:p>
            <a:pPr algn="l" marL="647700" indent="-323850" lvl="1">
              <a:lnSpc>
                <a:spcPts val="5400"/>
              </a:lnSpc>
              <a:buFont typeface="Arial"/>
              <a:buChar char="•"/>
            </a:pPr>
            <a:r>
              <a:rPr lang="en-US" b="true" sz="3000">
                <a:solidFill>
                  <a:srgbClr val="000000"/>
                </a:solidFill>
                <a:latin typeface="M+ Bold"/>
                <a:ea typeface="M+ Bold"/>
                <a:cs typeface="M+ Bold"/>
                <a:sym typeface="M+ Bold"/>
              </a:rPr>
              <a:t>コード管理</a:t>
            </a:r>
          </a:p>
          <a:p>
            <a:pPr algn="l" marL="1295400" indent="-431800" lvl="2">
              <a:lnSpc>
                <a:spcPts val="5400"/>
              </a:lnSpc>
              <a:buFont typeface="Arial"/>
              <a:buChar char="⚬"/>
            </a:pPr>
            <a:r>
              <a:rPr lang="en-US" sz="3000">
                <a:solidFill>
                  <a:srgbClr val="000000"/>
                </a:solidFill>
                <a:latin typeface="M+"/>
                <a:ea typeface="M+"/>
                <a:cs typeface="M+"/>
                <a:sym typeface="M+"/>
              </a:rPr>
              <a:t>Git、GitHub、リポジトリ、コミット、プッシュ</a:t>
            </a:r>
          </a:p>
          <a:p>
            <a:pPr algn="l" marL="647700" indent="-323850" lvl="1">
              <a:lnSpc>
                <a:spcPts val="5400"/>
              </a:lnSpc>
              <a:buFont typeface="Arial"/>
              <a:buChar char="•"/>
            </a:pPr>
            <a:r>
              <a:rPr lang="en-US" b="true" sz="3000">
                <a:solidFill>
                  <a:srgbClr val="000000"/>
                </a:solidFill>
                <a:latin typeface="M+ Bold"/>
                <a:ea typeface="M+ Bold"/>
                <a:cs typeface="M+ Bold"/>
                <a:sym typeface="M+ Bold"/>
              </a:rPr>
              <a:t>データベース</a:t>
            </a:r>
            <a:r>
              <a:rPr lang="en-US" sz="3000">
                <a:solidFill>
                  <a:srgbClr val="000000"/>
                </a:solidFill>
                <a:latin typeface="M+"/>
                <a:ea typeface="M+"/>
                <a:cs typeface="M+"/>
                <a:sym typeface="M+"/>
              </a:rPr>
              <a:t>（Cloudflare D1）の扱い方</a:t>
            </a:r>
          </a:p>
          <a:p>
            <a:pPr algn="l" marL="1295400" indent="-431800" lvl="2">
              <a:lnSpc>
                <a:spcPts val="5400"/>
              </a:lnSpc>
              <a:buFont typeface="Arial"/>
              <a:buChar char="⚬"/>
            </a:pPr>
            <a:r>
              <a:rPr lang="en-US" sz="3000">
                <a:solidFill>
                  <a:srgbClr val="000000"/>
                </a:solidFill>
                <a:latin typeface="M+"/>
                <a:ea typeface="M+"/>
                <a:cs typeface="M+"/>
                <a:sym typeface="M+"/>
              </a:rPr>
              <a:t>設計、作成、連携、マイグレーション</a:t>
            </a:r>
          </a:p>
        </p:txBody>
      </p:sp>
      <p:sp>
        <p:nvSpPr>
          <p:cNvPr name="Freeform 3" id="3"/>
          <p:cNvSpPr/>
          <p:nvPr/>
        </p:nvSpPr>
        <p:spPr>
          <a:xfrm flipH="false" flipV="false" rot="0">
            <a:off x="11817115" y="2622433"/>
            <a:ext cx="5042135" cy="5042135"/>
          </a:xfrm>
          <a:custGeom>
            <a:avLst/>
            <a:gdLst/>
            <a:ahLst/>
            <a:cxnLst/>
            <a:rect r="r" b="b" t="t" l="l"/>
            <a:pathLst>
              <a:path h="5042135" w="5042135">
                <a:moveTo>
                  <a:pt x="0" y="0"/>
                </a:moveTo>
                <a:lnTo>
                  <a:pt x="5042135" y="0"/>
                </a:lnTo>
                <a:lnTo>
                  <a:pt x="5042135" y="5042134"/>
                </a:lnTo>
                <a:lnTo>
                  <a:pt x="0" y="5042134"/>
                </a:lnTo>
                <a:lnTo>
                  <a:pt x="0" y="0"/>
                </a:lnTo>
                <a:close/>
              </a:path>
            </a:pathLst>
          </a:custGeom>
          <a:blipFill>
            <a:blip r:embed="rId2"/>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ククデ会で扱うこと</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28750" y="3055452"/>
            <a:ext cx="8225577" cy="5140986"/>
          </a:xfrm>
          <a:custGeom>
            <a:avLst/>
            <a:gdLst/>
            <a:ahLst/>
            <a:cxnLst/>
            <a:rect r="r" b="b" t="t" l="l"/>
            <a:pathLst>
              <a:path h="5140986" w="8225577">
                <a:moveTo>
                  <a:pt x="0" y="0"/>
                </a:moveTo>
                <a:lnTo>
                  <a:pt x="8225577" y="0"/>
                </a:lnTo>
                <a:lnTo>
                  <a:pt x="8225577" y="5140986"/>
                </a:lnTo>
                <a:lnTo>
                  <a:pt x="0" y="5140986"/>
                </a:lnTo>
                <a:lnTo>
                  <a:pt x="0" y="0"/>
                </a:lnTo>
                <a:close/>
              </a:path>
            </a:pathLst>
          </a:custGeom>
          <a:blipFill>
            <a:blip r:embed="rId2"/>
            <a:stretch>
              <a:fillRect l="0" t="0" r="0" b="0"/>
            </a:stretch>
          </a:blipFill>
        </p:spPr>
      </p:sp>
      <p:sp>
        <p:nvSpPr>
          <p:cNvPr name="Freeform 3" id="3"/>
          <p:cNvSpPr/>
          <p:nvPr/>
        </p:nvSpPr>
        <p:spPr>
          <a:xfrm flipH="false" flipV="false" rot="0">
            <a:off x="9928694" y="3055452"/>
            <a:ext cx="6930556" cy="6202848"/>
          </a:xfrm>
          <a:custGeom>
            <a:avLst/>
            <a:gdLst/>
            <a:ahLst/>
            <a:cxnLst/>
            <a:rect r="r" b="b" t="t" l="l"/>
            <a:pathLst>
              <a:path h="6202848" w="6930556">
                <a:moveTo>
                  <a:pt x="0" y="0"/>
                </a:moveTo>
                <a:lnTo>
                  <a:pt x="6930556" y="0"/>
                </a:lnTo>
                <a:lnTo>
                  <a:pt x="6930556" y="6202848"/>
                </a:lnTo>
                <a:lnTo>
                  <a:pt x="0" y="6202848"/>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Vibecoding Notes</a:t>
            </a:r>
          </a:p>
        </p:txBody>
      </p:sp>
      <p:sp>
        <p:nvSpPr>
          <p:cNvPr name="TextBox 5" id="5"/>
          <p:cNvSpPr txBox="true"/>
          <p:nvPr/>
        </p:nvSpPr>
        <p:spPr>
          <a:xfrm rot="0">
            <a:off x="9779676" y="1393825"/>
            <a:ext cx="7278789" cy="1039494"/>
          </a:xfrm>
          <a:prstGeom prst="rect">
            <a:avLst/>
          </a:prstGeom>
        </p:spPr>
        <p:txBody>
          <a:bodyPr anchor="t" rtlCol="false" tIns="0" lIns="0" bIns="0" rIns="0">
            <a:spAutoFit/>
          </a:bodyPr>
          <a:lstStyle/>
          <a:p>
            <a:pPr algn="l">
              <a:lnSpc>
                <a:spcPts val="4160"/>
              </a:lnSpc>
            </a:pPr>
            <a:r>
              <a:rPr lang="en-US" sz="2600" u="sng">
                <a:solidFill>
                  <a:srgbClr val="000000"/>
                </a:solidFill>
                <a:latin typeface="M+"/>
                <a:ea typeface="M+"/>
                <a:cs typeface="M+"/>
                <a:sym typeface="M+"/>
                <a:hlinkClick r:id="rId4" tooltip="https://vibecodingnotes.com"/>
              </a:rPr>
              <a:t>https://vibecodingnotes.com/</a:t>
            </a:r>
          </a:p>
          <a:p>
            <a:pPr algn="l" marL="0" indent="0" lvl="0">
              <a:lnSpc>
                <a:spcPts val="4160"/>
              </a:lnSpc>
            </a:pPr>
            <a:r>
              <a:rPr lang="en-US" sz="2600">
                <a:solidFill>
                  <a:srgbClr val="000000"/>
                </a:solidFill>
                <a:latin typeface="M+"/>
                <a:ea typeface="M+"/>
                <a:cs typeface="M+"/>
                <a:sym typeface="M+"/>
              </a:rPr>
              <a:t>ククデ会のために作った手順書をまとめたサイト</a:t>
            </a:r>
          </a:p>
        </p:txBody>
      </p:sp>
      <p:sp>
        <p:nvSpPr>
          <p:cNvPr name="TextBox 6" id="6"/>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目次</a:t>
            </a:r>
          </a:p>
        </p:txBody>
      </p:sp>
      <p:sp>
        <p:nvSpPr>
          <p:cNvPr name="TextBox 3" id="3"/>
          <p:cNvSpPr txBox="true"/>
          <p:nvPr/>
        </p:nvSpPr>
        <p:spPr>
          <a:xfrm rot="0">
            <a:off x="1428750" y="2883870"/>
            <a:ext cx="14125616" cy="5039361"/>
          </a:xfrm>
          <a:prstGeom prst="rect">
            <a:avLst/>
          </a:prstGeom>
        </p:spPr>
        <p:txBody>
          <a:bodyPr anchor="t" rtlCol="false" tIns="0" lIns="0" bIns="0" rIns="0">
            <a:spAutoFit/>
          </a:bodyPr>
          <a:lstStyle/>
          <a:p>
            <a:pPr algn="l" marL="604518" indent="-302259" lvl="1">
              <a:lnSpc>
                <a:spcPts val="4479"/>
              </a:lnSpc>
              <a:buFont typeface="Arial"/>
              <a:buChar char="•"/>
            </a:pPr>
            <a:r>
              <a:rPr lang="en-US" sz="2799">
                <a:solidFill>
                  <a:srgbClr val="000000"/>
                </a:solidFill>
                <a:latin typeface="M+"/>
                <a:ea typeface="M+"/>
                <a:cs typeface="M+"/>
                <a:sym typeface="M+"/>
              </a:rPr>
              <a:t>初級：ブラウザ経由でデプロイ</a:t>
            </a:r>
          </a:p>
          <a:p>
            <a:pPr algn="l" marL="604518" indent="-302259" lvl="1">
              <a:lnSpc>
                <a:spcPts val="4479"/>
              </a:lnSpc>
              <a:buFont typeface="Arial"/>
              <a:buChar char="•"/>
            </a:pPr>
            <a:r>
              <a:rPr lang="en-US" sz="2799">
                <a:solidFill>
                  <a:srgbClr val="000000"/>
                </a:solidFill>
                <a:latin typeface="M+"/>
                <a:ea typeface="M+"/>
                <a:cs typeface="M+"/>
                <a:sym typeface="M+"/>
              </a:rPr>
              <a:t>初級：</a:t>
            </a:r>
            <a:r>
              <a:rPr lang="en-US" sz="2799">
                <a:solidFill>
                  <a:srgbClr val="000000"/>
                </a:solidFill>
                <a:latin typeface="M+"/>
                <a:ea typeface="M+"/>
                <a:cs typeface="M+"/>
                <a:sym typeface="M+"/>
              </a:rPr>
              <a:t>Wranglerでデプロイ（クロコだけでデプロイ）</a:t>
            </a:r>
          </a:p>
          <a:p>
            <a:pPr algn="l" marL="604518" indent="-302259" lvl="1">
              <a:lnSpc>
                <a:spcPts val="4479"/>
              </a:lnSpc>
              <a:buFont typeface="Arial"/>
              <a:buChar char="•"/>
            </a:pPr>
            <a:r>
              <a:rPr lang="en-US" sz="2799">
                <a:solidFill>
                  <a:srgbClr val="000000"/>
                </a:solidFill>
                <a:latin typeface="M+"/>
                <a:ea typeface="M+"/>
                <a:cs typeface="M+"/>
                <a:sym typeface="M+"/>
              </a:rPr>
              <a:t>初級：Webアプリの2つのタイプ（前編）</a:t>
            </a:r>
          </a:p>
          <a:p>
            <a:pPr algn="l" marL="604518" indent="-302259" lvl="1">
              <a:lnSpc>
                <a:spcPts val="4479"/>
              </a:lnSpc>
              <a:buFont typeface="Arial"/>
              <a:buChar char="•"/>
            </a:pPr>
            <a:r>
              <a:rPr lang="en-US" sz="2799">
                <a:solidFill>
                  <a:srgbClr val="000000"/>
                </a:solidFill>
                <a:latin typeface="M+"/>
                <a:ea typeface="M+"/>
                <a:cs typeface="M+"/>
                <a:sym typeface="M+"/>
              </a:rPr>
              <a:t>開発基礎：Git と GitHub</a:t>
            </a:r>
          </a:p>
          <a:p>
            <a:pPr algn="l" marL="604518" indent="-302259" lvl="1">
              <a:lnSpc>
                <a:spcPts val="4479"/>
              </a:lnSpc>
              <a:buFont typeface="Arial"/>
              <a:buChar char="•"/>
            </a:pPr>
            <a:r>
              <a:rPr lang="en-US" sz="2799">
                <a:solidFill>
                  <a:srgbClr val="000000"/>
                </a:solidFill>
                <a:latin typeface="M+"/>
                <a:ea typeface="M+"/>
                <a:cs typeface="M+"/>
                <a:sym typeface="M+"/>
              </a:rPr>
              <a:t>開発基礎：作業メモの管理</a:t>
            </a:r>
          </a:p>
          <a:p>
            <a:pPr algn="l" marL="604518" indent="-302259" lvl="1">
              <a:lnSpc>
                <a:spcPts val="4479"/>
              </a:lnSpc>
              <a:buFont typeface="Arial"/>
              <a:buChar char="•"/>
            </a:pPr>
            <a:r>
              <a:rPr lang="en-US" sz="2799">
                <a:solidFill>
                  <a:srgbClr val="000000"/>
                </a:solidFill>
                <a:latin typeface="M+"/>
                <a:ea typeface="M+"/>
                <a:cs typeface="M+"/>
                <a:sym typeface="M+"/>
              </a:rPr>
              <a:t>開発基礎：公開後のセキュリティ点検</a:t>
            </a:r>
          </a:p>
          <a:p>
            <a:pPr algn="l" marL="604518" indent="-302259" lvl="1">
              <a:lnSpc>
                <a:spcPts val="4479"/>
              </a:lnSpc>
              <a:buFont typeface="Arial"/>
              <a:buChar char="•"/>
            </a:pPr>
            <a:r>
              <a:rPr lang="en-US" sz="2799">
                <a:solidFill>
                  <a:srgbClr val="000000"/>
                </a:solidFill>
                <a:latin typeface="M+"/>
                <a:ea typeface="M+"/>
                <a:cs typeface="M+"/>
                <a:sym typeface="M+"/>
              </a:rPr>
              <a:t>中級：アクセス制限</a:t>
            </a:r>
          </a:p>
          <a:p>
            <a:pPr algn="l" marL="604518" indent="-302259" lvl="1">
              <a:lnSpc>
                <a:spcPts val="4479"/>
              </a:lnSpc>
              <a:buFont typeface="Arial"/>
              <a:buChar char="•"/>
            </a:pPr>
            <a:r>
              <a:rPr lang="en-US" sz="2799">
                <a:solidFill>
                  <a:srgbClr val="000000"/>
                </a:solidFill>
                <a:latin typeface="M+"/>
                <a:ea typeface="M+"/>
                <a:cs typeface="M+"/>
                <a:sym typeface="M+"/>
              </a:rPr>
              <a:t>中級：Webアプリの2つのタイプ（後編）</a:t>
            </a:r>
          </a:p>
          <a:p>
            <a:pPr algn="l" marL="604518" indent="-302259" lvl="1">
              <a:lnSpc>
                <a:spcPts val="4479"/>
              </a:lnSpc>
              <a:buFont typeface="Arial"/>
              <a:buChar char="•"/>
            </a:pPr>
            <a:r>
              <a:rPr lang="en-US" sz="2799">
                <a:solidFill>
                  <a:srgbClr val="000000"/>
                </a:solidFill>
                <a:latin typeface="M+"/>
                <a:ea typeface="M+"/>
                <a:cs typeface="M+"/>
                <a:sym typeface="M+"/>
              </a:rPr>
              <a:t>中級：データベース</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A5D6A7"/>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初級</a:t>
            </a:r>
          </a:p>
          <a:p>
            <a:pPr algn="ctr" marL="0" indent="0" lvl="0">
              <a:lnSpc>
                <a:spcPts val="10080"/>
              </a:lnSpc>
              <a:spcBef>
                <a:spcPct val="0"/>
              </a:spcBef>
            </a:pPr>
            <a:r>
              <a:rPr lang="en-US" sz="7200">
                <a:solidFill>
                  <a:srgbClr val="FFFFFF"/>
                </a:solidFill>
                <a:latin typeface="M+"/>
                <a:ea typeface="M+"/>
                <a:cs typeface="M+"/>
                <a:sym typeface="M+"/>
              </a:rPr>
              <a:t>ブラウザ経由でデプロイ</a:t>
            </a:r>
          </a:p>
        </p:txBody>
      </p:sp>
      <p:sp>
        <p:nvSpPr>
          <p:cNvPr name="TextBox 4" id="4"/>
          <p:cNvSpPr txBox="true"/>
          <p:nvPr/>
        </p:nvSpPr>
        <p:spPr>
          <a:xfrm rot="0">
            <a:off x="2340434" y="8715375"/>
            <a:ext cx="13607132" cy="542925"/>
          </a:xfrm>
          <a:prstGeom prst="rect">
            <a:avLst/>
          </a:prstGeom>
        </p:spPr>
        <p:txBody>
          <a:bodyPr anchor="t" rtlCol="false" tIns="0" lIns="0" bIns="0" rIns="0">
            <a:spAutoFit/>
          </a:bodyPr>
          <a:lstStyle/>
          <a:p>
            <a:pPr algn="ctr">
              <a:lnSpc>
                <a:spcPts val="4200"/>
              </a:lnSpc>
              <a:spcBef>
                <a:spcPct val="0"/>
              </a:spcBef>
            </a:pPr>
            <a:r>
              <a:rPr lang="en-US" b="true" sz="3000">
                <a:solidFill>
                  <a:srgbClr val="FFFFFF"/>
                </a:solidFill>
                <a:latin typeface="M+ Bold"/>
                <a:ea typeface="M+ Bold"/>
                <a:cs typeface="M+ Bold"/>
                <a:sym typeface="M+ Bold"/>
              </a:rPr>
              <a:t>[SUP] </a:t>
            </a:r>
            <a:r>
              <a:rPr lang="en-US" b="true" sz="3000" u="sng">
                <a:solidFill>
                  <a:srgbClr val="FFFFFF"/>
                </a:solidFill>
                <a:latin typeface="M+ Bold"/>
                <a:ea typeface="M+ Bold"/>
                <a:cs typeface="M+ Bold"/>
                <a:sym typeface="M+ Bold"/>
                <a:hlinkClick r:id="rId2" tooltip="https://vibecodingnotes.com/handson-cloudflare-static-upload/"/>
              </a:rPr>
              <a:t>https://vibecodingnotes.com/handson-cloudflare-static-upload/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9814" y="5255090"/>
            <a:ext cx="6589532" cy="4154023"/>
          </a:xfrm>
          <a:custGeom>
            <a:avLst/>
            <a:gdLst/>
            <a:ahLst/>
            <a:cxnLst/>
            <a:rect r="r" b="b" t="t" l="l"/>
            <a:pathLst>
              <a:path h="4154023" w="6589532">
                <a:moveTo>
                  <a:pt x="0" y="0"/>
                </a:moveTo>
                <a:lnTo>
                  <a:pt x="6589532" y="0"/>
                </a:lnTo>
                <a:lnTo>
                  <a:pt x="6589532" y="4154022"/>
                </a:lnTo>
                <a:lnTo>
                  <a:pt x="0" y="4154022"/>
                </a:lnTo>
                <a:lnTo>
                  <a:pt x="0" y="0"/>
                </a:lnTo>
                <a:close/>
              </a:path>
            </a:pathLst>
          </a:custGeom>
          <a:blipFill>
            <a:blip r:embed="rId2"/>
            <a:stretch>
              <a:fillRect l="0" t="0" r="0" b="0"/>
            </a:stretch>
          </a:blipFill>
        </p:spPr>
      </p:sp>
      <p:sp>
        <p:nvSpPr>
          <p:cNvPr name="Freeform 3" id="3"/>
          <p:cNvSpPr/>
          <p:nvPr/>
        </p:nvSpPr>
        <p:spPr>
          <a:xfrm flipH="false" flipV="false" rot="0">
            <a:off x="9934097" y="5453869"/>
            <a:ext cx="6260773" cy="3756464"/>
          </a:xfrm>
          <a:custGeom>
            <a:avLst/>
            <a:gdLst/>
            <a:ahLst/>
            <a:cxnLst/>
            <a:rect r="r" b="b" t="t" l="l"/>
            <a:pathLst>
              <a:path h="3756464" w="6260773">
                <a:moveTo>
                  <a:pt x="0" y="0"/>
                </a:moveTo>
                <a:lnTo>
                  <a:pt x="6260773" y="0"/>
                </a:lnTo>
                <a:lnTo>
                  <a:pt x="6260773" y="3756464"/>
                </a:lnTo>
                <a:lnTo>
                  <a:pt x="0" y="3756464"/>
                </a:lnTo>
                <a:lnTo>
                  <a:pt x="0" y="0"/>
                </a:lnTo>
                <a:close/>
              </a:path>
            </a:pathLst>
          </a:custGeom>
          <a:blipFill>
            <a:blip r:embed="rId3"/>
            <a:stretch>
              <a:fillRect l="0" t="0" r="0" b="0"/>
            </a:stretch>
          </a:blipFill>
          <a:ln cap="sq">
            <a:noFill/>
            <a:prstDash val="solid"/>
            <a:miter/>
          </a:ln>
        </p:spPr>
      </p:sp>
      <p:grpSp>
        <p:nvGrpSpPr>
          <p:cNvPr name="Group 4" id="4"/>
          <p:cNvGrpSpPr/>
          <p:nvPr/>
        </p:nvGrpSpPr>
        <p:grpSpPr>
          <a:xfrm rot="0">
            <a:off x="2493929" y="4662414"/>
            <a:ext cx="1838388" cy="1524186"/>
            <a:chOff x="0" y="0"/>
            <a:chExt cx="710154" cy="588780"/>
          </a:xfrm>
        </p:grpSpPr>
        <p:sp>
          <p:nvSpPr>
            <p:cNvPr name="Freeform 5" id="5"/>
            <p:cNvSpPr/>
            <p:nvPr/>
          </p:nvSpPr>
          <p:spPr>
            <a:xfrm flipH="false" flipV="false" rot="0">
              <a:off x="0" y="0"/>
              <a:ext cx="710154" cy="588780"/>
            </a:xfrm>
            <a:custGeom>
              <a:avLst/>
              <a:gdLst/>
              <a:ahLst/>
              <a:cxnLst/>
              <a:rect r="r" b="b" t="t" l="l"/>
              <a:pathLst>
                <a:path h="588780" w="710154">
                  <a:moveTo>
                    <a:pt x="633954" y="0"/>
                  </a:moveTo>
                  <a:cubicBezTo>
                    <a:pt x="672054" y="0"/>
                    <a:pt x="710154" y="25400"/>
                    <a:pt x="710154" y="63500"/>
                  </a:cubicBezTo>
                  <a:lnTo>
                    <a:pt x="710154" y="385580"/>
                  </a:lnTo>
                  <a:cubicBezTo>
                    <a:pt x="710154" y="423680"/>
                    <a:pt x="672054" y="461780"/>
                    <a:pt x="633954" y="461780"/>
                  </a:cubicBezTo>
                  <a:lnTo>
                    <a:pt x="266700" y="461780"/>
                  </a:lnTo>
                  <a:lnTo>
                    <a:pt x="127000" y="588780"/>
                  </a:lnTo>
                  <a:lnTo>
                    <a:pt x="127000" y="461780"/>
                  </a:lnTo>
                  <a:lnTo>
                    <a:pt x="76200" y="461780"/>
                  </a:lnTo>
                  <a:cubicBezTo>
                    <a:pt x="38100" y="461780"/>
                    <a:pt x="0" y="423680"/>
                    <a:pt x="0" y="385580"/>
                  </a:cubicBezTo>
                  <a:lnTo>
                    <a:pt x="0" y="63500"/>
                  </a:lnTo>
                  <a:cubicBezTo>
                    <a:pt x="0" y="25400"/>
                    <a:pt x="38100" y="0"/>
                    <a:pt x="76200" y="0"/>
                  </a:cubicBezTo>
                  <a:lnTo>
                    <a:pt x="633954" y="0"/>
                  </a:lnTo>
                  <a:close/>
                </a:path>
              </a:pathLst>
            </a:custGeom>
            <a:solidFill>
              <a:srgbClr val="5170FF"/>
            </a:solidFill>
          </p:spPr>
        </p:sp>
        <p:sp>
          <p:nvSpPr>
            <p:cNvPr name="TextBox 6" id="6"/>
            <p:cNvSpPr txBox="true"/>
            <p:nvPr/>
          </p:nvSpPr>
          <p:spPr>
            <a:xfrm>
              <a:off x="63500" y="34925"/>
              <a:ext cx="583154" cy="363355"/>
            </a:xfrm>
            <a:prstGeom prst="rect">
              <a:avLst/>
            </a:prstGeom>
          </p:spPr>
          <p:txBody>
            <a:bodyPr anchor="ctr" rtlCol="false" tIns="50800" lIns="50800" bIns="50800" rIns="50800"/>
            <a:lstStyle/>
            <a:p>
              <a:pPr algn="ctr">
                <a:lnSpc>
                  <a:spcPts val="1960"/>
                </a:lnSpc>
              </a:pPr>
              <a:r>
                <a:rPr lang="en-US" sz="1400">
                  <a:solidFill>
                    <a:srgbClr val="FFFFFF"/>
                  </a:solidFill>
                  <a:latin typeface="M+"/>
                  <a:ea typeface="M+"/>
                  <a:cs typeface="M+"/>
                  <a:sym typeface="M+"/>
                </a:rPr>
                <a:t>これが</a:t>
              </a:r>
            </a:p>
            <a:p>
              <a:pPr algn="ctr">
                <a:lnSpc>
                  <a:spcPts val="1960"/>
                </a:lnSpc>
              </a:pPr>
              <a:r>
                <a:rPr lang="en-US" sz="1400">
                  <a:solidFill>
                    <a:srgbClr val="FFFFFF"/>
                  </a:solidFill>
                  <a:latin typeface="M+"/>
                  <a:ea typeface="M+"/>
                  <a:cs typeface="M+"/>
                  <a:sym typeface="M+"/>
                </a:rPr>
                <a:t>ホームフォルダ</a:t>
              </a:r>
            </a:p>
          </p:txBody>
        </p:sp>
      </p:grpSp>
      <p:sp>
        <p:nvSpPr>
          <p:cNvPr name="TextBox 7" id="7"/>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まず作業フォルダを作成する</a:t>
            </a:r>
          </a:p>
        </p:txBody>
      </p:sp>
      <p:sp>
        <p:nvSpPr>
          <p:cNvPr name="TextBox 8" id="8"/>
          <p:cNvSpPr txBox="true"/>
          <p:nvPr/>
        </p:nvSpPr>
        <p:spPr>
          <a:xfrm rot="0">
            <a:off x="1428750" y="2921970"/>
            <a:ext cx="15241059" cy="1076325"/>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M+"/>
                <a:ea typeface="M+"/>
                <a:cs typeface="M+"/>
                <a:sym typeface="M+"/>
              </a:rPr>
              <a:t>Finderで</a:t>
            </a:r>
            <a:r>
              <a:rPr lang="en-US" b="true" sz="3000">
                <a:solidFill>
                  <a:srgbClr val="000000"/>
                </a:solidFill>
                <a:latin typeface="M+ Bold"/>
                <a:ea typeface="M+ Bold"/>
                <a:cs typeface="M+ Bold"/>
                <a:sym typeface="M+ Bold"/>
              </a:rPr>
              <a:t>ホームフォルダ</a:t>
            </a:r>
            <a:r>
              <a:rPr lang="en-US" sz="3000">
                <a:solidFill>
                  <a:srgbClr val="000000"/>
                </a:solidFill>
                <a:latin typeface="M+"/>
                <a:ea typeface="M+"/>
                <a:cs typeface="M+"/>
                <a:sym typeface="M+"/>
              </a:rPr>
              <a:t>の直下に </a:t>
            </a:r>
            <a:r>
              <a:rPr lang="en-US" b="true" sz="3000">
                <a:solidFill>
                  <a:srgbClr val="000000"/>
                </a:solidFill>
                <a:latin typeface="M+ Bold"/>
                <a:ea typeface="M+ Bold"/>
                <a:cs typeface="M+ Bold"/>
                <a:sym typeface="M+ Bold"/>
              </a:rPr>
              <a:t>claude</a:t>
            </a:r>
            <a:r>
              <a:rPr lang="en-US" sz="3000">
                <a:solidFill>
                  <a:srgbClr val="000000"/>
                </a:solidFill>
                <a:latin typeface="M+"/>
                <a:ea typeface="M+"/>
                <a:cs typeface="M+"/>
                <a:sym typeface="M+"/>
              </a:rPr>
              <a:t> フォルダを作り、</a:t>
            </a:r>
          </a:p>
          <a:p>
            <a:pPr algn="r" marL="0" indent="0" lvl="0">
              <a:lnSpc>
                <a:spcPts val="4200"/>
              </a:lnSpc>
              <a:spcBef>
                <a:spcPct val="0"/>
              </a:spcBef>
            </a:pPr>
            <a:r>
              <a:rPr lang="en-US" sz="3000">
                <a:solidFill>
                  <a:srgbClr val="000000"/>
                </a:solidFill>
                <a:latin typeface="M+"/>
                <a:ea typeface="M+"/>
                <a:cs typeface="M+"/>
                <a:sym typeface="M+"/>
              </a:rPr>
              <a:t>その中にWebサイト用フォルダ </a:t>
            </a:r>
            <a:r>
              <a:rPr lang="en-US" b="true" sz="3000">
                <a:solidFill>
                  <a:srgbClr val="000000"/>
                </a:solidFill>
                <a:latin typeface="M+ Bold"/>
                <a:ea typeface="M+ Bold"/>
                <a:cs typeface="M+ Bold"/>
                <a:sym typeface="M+ Bold"/>
              </a:rPr>
              <a:t>sup</a:t>
            </a:r>
            <a:r>
              <a:rPr lang="en-US" sz="3000">
                <a:solidFill>
                  <a:srgbClr val="000000"/>
                </a:solidFill>
                <a:latin typeface="M+"/>
                <a:ea typeface="M+"/>
                <a:cs typeface="M+"/>
                <a:sym typeface="M+"/>
              </a:rPr>
              <a:t> を作る</a:t>
            </a:r>
          </a:p>
        </p:txBody>
      </p:sp>
      <p:sp>
        <p:nvSpPr>
          <p:cNvPr name="TextBox 9" id="9"/>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a:t>
            </a:r>
          </a:p>
        </p:txBody>
      </p:sp>
      <p:sp>
        <p:nvSpPr>
          <p:cNvPr name="AutoShape 10" id="10"/>
          <p:cNvSpPr/>
          <p:nvPr/>
        </p:nvSpPr>
        <p:spPr>
          <a:xfrm flipH="true">
            <a:off x="6870773" y="3765848"/>
            <a:ext cx="706167" cy="1489242"/>
          </a:xfrm>
          <a:prstGeom prst="line">
            <a:avLst/>
          </a:prstGeom>
          <a:ln cap="rnd" w="152400">
            <a:solidFill>
              <a:srgbClr val="FF5757"/>
            </a:solidFill>
            <a:prstDash val="solid"/>
            <a:headEnd type="none" len="sm" w="sm"/>
            <a:tailEnd type="triangle" len="med" w="lg"/>
          </a:ln>
        </p:spPr>
      </p:sp>
      <p:sp>
        <p:nvSpPr>
          <p:cNvPr name="AutoShape 11" id="11"/>
          <p:cNvSpPr/>
          <p:nvPr/>
        </p:nvSpPr>
        <p:spPr>
          <a:xfrm flipH="true">
            <a:off x="14892236" y="4300239"/>
            <a:ext cx="187358" cy="1153630"/>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756172" y="1848485"/>
            <a:ext cx="5782202" cy="6851848"/>
          </a:xfrm>
          <a:custGeom>
            <a:avLst/>
            <a:gdLst/>
            <a:ahLst/>
            <a:cxnLst/>
            <a:rect r="r" b="b" t="t" l="l"/>
            <a:pathLst>
              <a:path h="6851848" w="5782202">
                <a:moveTo>
                  <a:pt x="0" y="0"/>
                </a:moveTo>
                <a:lnTo>
                  <a:pt x="5782202" y="0"/>
                </a:lnTo>
                <a:lnTo>
                  <a:pt x="5782202" y="6851848"/>
                </a:lnTo>
                <a:lnTo>
                  <a:pt x="0" y="6851848"/>
                </a:lnTo>
                <a:lnTo>
                  <a:pt x="0" y="0"/>
                </a:lnTo>
                <a:close/>
              </a:path>
            </a:pathLst>
          </a:custGeom>
          <a:blipFill>
            <a:blip r:embed="rId2"/>
            <a:stretch>
              <a:fillRect l="0" t="0" r="0" b="0"/>
            </a:stretch>
          </a:blipFill>
        </p:spPr>
      </p:sp>
      <p:sp>
        <p:nvSpPr>
          <p:cNvPr name="AutoShape 3" id="3"/>
          <p:cNvSpPr/>
          <p:nvPr/>
        </p:nvSpPr>
        <p:spPr>
          <a:xfrm flipH="true">
            <a:off x="14393880" y="1462910"/>
            <a:ext cx="433106" cy="1059053"/>
          </a:xfrm>
          <a:prstGeom prst="line">
            <a:avLst/>
          </a:prstGeom>
          <a:ln cap="rnd" w="180975">
            <a:solidFill>
              <a:srgbClr val="FF5757"/>
            </a:solidFill>
            <a:prstDash val="solid"/>
            <a:headEnd type="none" len="sm" w="sm"/>
            <a:tailEnd type="triangle" len="med" w="lg"/>
          </a:ln>
        </p:spPr>
      </p:sp>
      <p:sp>
        <p:nvSpPr>
          <p:cNvPr name="TextBox 4" id="4"/>
          <p:cNvSpPr txBox="true"/>
          <p:nvPr/>
        </p:nvSpPr>
        <p:spPr>
          <a:xfrm rot="0">
            <a:off x="1428750" y="1238250"/>
            <a:ext cx="8515350" cy="2560320"/>
          </a:xfrm>
          <a:prstGeom prst="rect">
            <a:avLst/>
          </a:prstGeom>
        </p:spPr>
        <p:txBody>
          <a:bodyPr anchor="t" rtlCol="false" tIns="0" lIns="0" bIns="0" rIns="0">
            <a:spAutoFit/>
          </a:bodyPr>
          <a:lstStyle/>
          <a:p>
            <a:pPr algn="l">
              <a:lnSpc>
                <a:spcPts val="10080"/>
              </a:lnSpc>
            </a:pPr>
            <a:r>
              <a:rPr lang="en-US" sz="7200">
                <a:solidFill>
                  <a:srgbClr val="000000"/>
                </a:solidFill>
                <a:latin typeface="M+"/>
                <a:ea typeface="M+"/>
                <a:cs typeface="M+"/>
                <a:sym typeface="M+"/>
              </a:rPr>
              <a:t>Finderにホームフォルダがない場合</a:t>
            </a:r>
          </a:p>
        </p:txBody>
      </p:sp>
      <p:sp>
        <p:nvSpPr>
          <p:cNvPr name="TextBox 5" id="5"/>
          <p:cNvSpPr txBox="true"/>
          <p:nvPr/>
        </p:nvSpPr>
        <p:spPr>
          <a:xfrm rot="0">
            <a:off x="1428750" y="4141170"/>
            <a:ext cx="8515350" cy="42576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Finder → 設定 → サイドバー を開き、</a:t>
            </a:r>
          </a:p>
          <a:p>
            <a:pPr algn="l">
              <a:lnSpc>
                <a:spcPts val="4800"/>
              </a:lnSpc>
            </a:pPr>
          </a:p>
          <a:p>
            <a:pPr algn="l">
              <a:lnSpc>
                <a:spcPts val="4800"/>
              </a:lnSpc>
            </a:pPr>
            <a:r>
              <a:rPr lang="en-US" sz="3000">
                <a:solidFill>
                  <a:srgbClr val="000000"/>
                </a:solidFill>
                <a:latin typeface="M+"/>
                <a:ea typeface="M+"/>
                <a:cs typeface="M+"/>
                <a:sym typeface="M+"/>
              </a:rPr>
              <a:t>「サイドバーに</a:t>
            </a:r>
            <a:r>
              <a:rPr lang="en-US" sz="3000">
                <a:solidFill>
                  <a:srgbClr val="000000"/>
                </a:solidFill>
                <a:latin typeface="M+"/>
                <a:ea typeface="M+"/>
                <a:cs typeface="M+"/>
                <a:sym typeface="M+"/>
              </a:rPr>
              <a:t>表示する項目」→</a:t>
            </a:r>
          </a:p>
          <a:p>
            <a:pPr algn="l">
              <a:lnSpc>
                <a:spcPts val="4800"/>
              </a:lnSpc>
            </a:pPr>
            <a:r>
              <a:rPr lang="en-US" sz="3000">
                <a:solidFill>
                  <a:srgbClr val="000000"/>
                </a:solidFill>
                <a:latin typeface="M+"/>
                <a:ea typeface="M+"/>
                <a:cs typeface="M+"/>
                <a:sym typeface="M+"/>
              </a:rPr>
              <a:t>「よく使う項目」</a:t>
            </a:r>
          </a:p>
          <a:p>
            <a:pPr algn="l">
              <a:lnSpc>
                <a:spcPts val="4800"/>
              </a:lnSpc>
            </a:pPr>
          </a:p>
          <a:p>
            <a:pPr algn="l">
              <a:lnSpc>
                <a:spcPts val="4800"/>
              </a:lnSpc>
            </a:pPr>
            <a:r>
              <a:rPr lang="en-US" sz="3000">
                <a:solidFill>
                  <a:srgbClr val="000000"/>
                </a:solidFill>
                <a:latin typeface="M+"/>
                <a:ea typeface="M+"/>
                <a:cs typeface="M+"/>
                <a:sym typeface="M+"/>
              </a:rPr>
              <a:t>の中の家アイコンと自分のユーザ名</a:t>
            </a:r>
          </a:p>
          <a:p>
            <a:pPr algn="l">
              <a:lnSpc>
                <a:spcPts val="4800"/>
              </a:lnSpc>
            </a:pPr>
            <a:r>
              <a:rPr lang="en-US" sz="3000">
                <a:solidFill>
                  <a:srgbClr val="000000"/>
                </a:solidFill>
                <a:latin typeface="M+"/>
                <a:ea typeface="M+"/>
                <a:cs typeface="M+"/>
                <a:sym typeface="M+"/>
              </a:rPr>
              <a:t>の項目にチェックを入れる</a:t>
            </a:r>
          </a:p>
        </p:txBody>
      </p:sp>
      <p:sp>
        <p:nvSpPr>
          <p:cNvPr name="TextBox 6" id="6"/>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794811" y="1428750"/>
            <a:ext cx="5344833" cy="5947839"/>
          </a:xfrm>
          <a:custGeom>
            <a:avLst/>
            <a:gdLst/>
            <a:ahLst/>
            <a:cxnLst/>
            <a:rect r="r" b="b" t="t" l="l"/>
            <a:pathLst>
              <a:path h="5947839" w="5344833">
                <a:moveTo>
                  <a:pt x="0" y="0"/>
                </a:moveTo>
                <a:lnTo>
                  <a:pt x="5344833" y="0"/>
                </a:lnTo>
                <a:lnTo>
                  <a:pt x="5344833" y="5947839"/>
                </a:lnTo>
                <a:lnTo>
                  <a:pt x="0" y="5947839"/>
                </a:lnTo>
                <a:lnTo>
                  <a:pt x="0" y="0"/>
                </a:lnTo>
                <a:close/>
              </a:path>
            </a:pathLst>
          </a:custGeom>
          <a:blipFill>
            <a:blip r:embed="rId2"/>
            <a:stretch>
              <a:fillRect l="0" t="0" r="0" b="0"/>
            </a:stretch>
          </a:blipFill>
        </p:spPr>
      </p:sp>
      <p:sp>
        <p:nvSpPr>
          <p:cNvPr name="Freeform 3" id="3"/>
          <p:cNvSpPr/>
          <p:nvPr/>
        </p:nvSpPr>
        <p:spPr>
          <a:xfrm flipH="false" flipV="false" rot="0">
            <a:off x="10794811" y="7441061"/>
            <a:ext cx="3421838" cy="1968051"/>
          </a:xfrm>
          <a:custGeom>
            <a:avLst/>
            <a:gdLst/>
            <a:ahLst/>
            <a:cxnLst/>
            <a:rect r="r" b="b" t="t" l="l"/>
            <a:pathLst>
              <a:path h="1968051" w="3421838">
                <a:moveTo>
                  <a:pt x="0" y="0"/>
                </a:moveTo>
                <a:lnTo>
                  <a:pt x="3421838" y="0"/>
                </a:lnTo>
                <a:lnTo>
                  <a:pt x="3421838" y="1968051"/>
                </a:lnTo>
                <a:lnTo>
                  <a:pt x="0" y="1968051"/>
                </a:lnTo>
                <a:lnTo>
                  <a:pt x="0" y="0"/>
                </a:lnTo>
                <a:close/>
              </a:path>
            </a:pathLst>
          </a:custGeom>
          <a:blipFill>
            <a:blip r:embed="rId3"/>
            <a:stretch>
              <a:fillRect l="0" t="0" r="0" b="0"/>
            </a:stretch>
          </a:blipFill>
        </p:spPr>
      </p:sp>
      <p:sp>
        <p:nvSpPr>
          <p:cNvPr name="TextBox 4" id="4"/>
          <p:cNvSpPr txBox="true"/>
          <p:nvPr/>
        </p:nvSpPr>
        <p:spPr>
          <a:xfrm rot="0">
            <a:off x="1428750" y="1238250"/>
            <a:ext cx="8515350" cy="2560320"/>
          </a:xfrm>
          <a:prstGeom prst="rect">
            <a:avLst/>
          </a:prstGeom>
        </p:spPr>
        <p:txBody>
          <a:bodyPr anchor="t" rtlCol="false" tIns="0" lIns="0" bIns="0" rIns="0">
            <a:spAutoFit/>
          </a:bodyPr>
          <a:lstStyle/>
          <a:p>
            <a:pPr algn="l">
              <a:lnSpc>
                <a:spcPts val="10080"/>
              </a:lnSpc>
            </a:pPr>
            <a:r>
              <a:rPr lang="en-US" sz="7200">
                <a:solidFill>
                  <a:srgbClr val="000000"/>
                </a:solidFill>
                <a:latin typeface="M+"/>
                <a:ea typeface="M+"/>
                <a:cs typeface="M+"/>
                <a:sym typeface="M+"/>
              </a:rPr>
              <a:t>Claudeデスクトップアプリ</a:t>
            </a:r>
          </a:p>
        </p:txBody>
      </p:sp>
      <p:sp>
        <p:nvSpPr>
          <p:cNvPr name="TextBox 5" id="5"/>
          <p:cNvSpPr txBox="true"/>
          <p:nvPr/>
        </p:nvSpPr>
        <p:spPr>
          <a:xfrm rot="0">
            <a:off x="1543093" y="4163934"/>
            <a:ext cx="8515350" cy="42576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Claudeデスクトップアプリを起動</a:t>
            </a:r>
          </a:p>
          <a:p>
            <a:pPr algn="l" marL="647700" indent="-323850" lvl="1">
              <a:lnSpc>
                <a:spcPts val="4800"/>
              </a:lnSpc>
              <a:buFont typeface="Arial"/>
              <a:buChar char="•"/>
            </a:pPr>
            <a:r>
              <a:rPr lang="en-US" sz="3000">
                <a:solidFill>
                  <a:srgbClr val="000000"/>
                </a:solidFill>
                <a:latin typeface="M+"/>
                <a:ea typeface="M+"/>
                <a:cs typeface="M+"/>
                <a:sym typeface="M+"/>
              </a:rPr>
              <a:t>左上の“Code”を選択</a:t>
            </a:r>
          </a:p>
          <a:p>
            <a:pPr algn="l" marL="647700" indent="-323850" lvl="1">
              <a:lnSpc>
                <a:spcPts val="4800"/>
              </a:lnSpc>
              <a:buFont typeface="Arial"/>
              <a:buChar char="•"/>
            </a:pPr>
            <a:r>
              <a:rPr lang="en-US" sz="3000">
                <a:solidFill>
                  <a:srgbClr val="000000"/>
                </a:solidFill>
                <a:latin typeface="M+"/>
                <a:ea typeface="M+"/>
                <a:cs typeface="M+"/>
                <a:sym typeface="M+"/>
              </a:rPr>
              <a:t>新規</a:t>
            </a:r>
          </a:p>
          <a:p>
            <a:pPr algn="l" marL="647700" indent="-323850" lvl="1">
              <a:lnSpc>
                <a:spcPts val="4800"/>
              </a:lnSpc>
              <a:buFont typeface="Arial"/>
              <a:buChar char="•"/>
            </a:pPr>
            <a:r>
              <a:rPr lang="en-US" sz="3000">
                <a:solidFill>
                  <a:srgbClr val="000000"/>
                </a:solidFill>
                <a:latin typeface="M+"/>
                <a:ea typeface="M+"/>
                <a:cs typeface="M+"/>
                <a:sym typeface="M+"/>
              </a:rPr>
              <a:t>「ローカル」と書かれたボタンの横のフォルダアイコン → フォルダを開く</a:t>
            </a:r>
          </a:p>
          <a:p>
            <a:pPr algn="l" marL="647700" indent="-323850" lvl="1">
              <a:lnSpc>
                <a:spcPts val="4800"/>
              </a:lnSpc>
              <a:buFont typeface="Arial"/>
              <a:buChar char="•"/>
            </a:pPr>
            <a:r>
              <a:rPr lang="en-US" sz="3000">
                <a:solidFill>
                  <a:srgbClr val="000000"/>
                </a:solidFill>
                <a:latin typeface="M+"/>
                <a:ea typeface="M+"/>
                <a:cs typeface="M+"/>
                <a:sym typeface="M+"/>
              </a:rPr>
              <a:t>さっき作った作業フォルダ（ホーム→claude→sup）を選択</a:t>
            </a:r>
          </a:p>
        </p:txBody>
      </p:sp>
      <p:sp>
        <p:nvSpPr>
          <p:cNvPr name="TextBox 6" id="6"/>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9</a:t>
            </a:r>
          </a:p>
        </p:txBody>
      </p:sp>
      <p:sp>
        <p:nvSpPr>
          <p:cNvPr name="AutoShape 7" id="7"/>
          <p:cNvSpPr/>
          <p:nvPr/>
        </p:nvSpPr>
        <p:spPr>
          <a:xfrm flipV="true">
            <a:off x="9944100" y="6076826"/>
            <a:ext cx="3918060" cy="471347"/>
          </a:xfrm>
          <a:prstGeom prst="line">
            <a:avLst/>
          </a:prstGeom>
          <a:ln cap="rnd" w="85725">
            <a:solidFill>
              <a:srgbClr val="FF5757"/>
            </a:solidFill>
            <a:prstDash val="solid"/>
            <a:headEnd type="none" len="sm" w="sm"/>
            <a:tailEnd type="triangle" len="med" w="lg"/>
          </a:ln>
        </p:spPr>
      </p:sp>
      <p:sp>
        <p:nvSpPr>
          <p:cNvPr name="AutoShape 8" id="8"/>
          <p:cNvSpPr/>
          <p:nvPr/>
        </p:nvSpPr>
        <p:spPr>
          <a:xfrm flipV="true">
            <a:off x="10096500" y="8425087"/>
            <a:ext cx="2041385" cy="604613"/>
          </a:xfrm>
          <a:prstGeom prst="line">
            <a:avLst/>
          </a:prstGeom>
          <a:ln cap="rnd" w="85725">
            <a:solidFill>
              <a:srgbClr val="FF5757"/>
            </a:solidFill>
            <a:prstDash val="solid"/>
            <a:headEnd type="none" len="sm" w="sm"/>
            <a:tailEnd type="triangle" len="med" w="lg"/>
          </a:ln>
        </p:spPr>
      </p:sp>
      <p:sp>
        <p:nvSpPr>
          <p:cNvPr name="TextBox 9" id="9"/>
          <p:cNvSpPr txBox="true"/>
          <p:nvPr/>
        </p:nvSpPr>
        <p:spPr>
          <a:xfrm rot="0">
            <a:off x="8191500" y="8715375"/>
            <a:ext cx="1905000" cy="542925"/>
          </a:xfrm>
          <a:prstGeom prst="rect">
            <a:avLst/>
          </a:prstGeom>
        </p:spPr>
        <p:txBody>
          <a:bodyPr anchor="t" rtlCol="false" tIns="0" lIns="0" bIns="0" rIns="0">
            <a:spAutoFit/>
          </a:bodyPr>
          <a:lstStyle/>
          <a:p>
            <a:pPr algn="ctr">
              <a:lnSpc>
                <a:spcPts val="4200"/>
              </a:lnSpc>
              <a:spcBef>
                <a:spcPct val="0"/>
              </a:spcBef>
            </a:pPr>
            <a:r>
              <a:rPr lang="en-US" sz="3000">
                <a:solidFill>
                  <a:srgbClr val="000000"/>
                </a:solidFill>
                <a:latin typeface="M+"/>
                <a:ea typeface="M+"/>
                <a:cs typeface="M+"/>
                <a:sym typeface="M+"/>
              </a:rPr>
              <a:t>こうなる！</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35102" y="5072311"/>
            <a:ext cx="8521478" cy="4185989"/>
          </a:xfrm>
          <a:custGeom>
            <a:avLst/>
            <a:gdLst/>
            <a:ahLst/>
            <a:cxnLst/>
            <a:rect r="r" b="b" t="t" l="l"/>
            <a:pathLst>
              <a:path h="4185989" w="8521478">
                <a:moveTo>
                  <a:pt x="0" y="0"/>
                </a:moveTo>
                <a:lnTo>
                  <a:pt x="8521478" y="0"/>
                </a:lnTo>
                <a:lnTo>
                  <a:pt x="8521478" y="4185989"/>
                </a:lnTo>
                <a:lnTo>
                  <a:pt x="0" y="4185989"/>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自動モードにしない</a:t>
            </a:r>
          </a:p>
        </p:txBody>
      </p:sp>
      <p:sp>
        <p:nvSpPr>
          <p:cNvPr name="TextBox 4" id="4"/>
          <p:cNvSpPr txBox="true"/>
          <p:nvPr/>
        </p:nvSpPr>
        <p:spPr>
          <a:xfrm rot="0">
            <a:off x="1428750" y="2864820"/>
            <a:ext cx="14534182" cy="18192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画面左下のモード選択を </a:t>
            </a:r>
            <a:r>
              <a:rPr lang="en-US" b="true" sz="3000">
                <a:solidFill>
                  <a:srgbClr val="000000"/>
                </a:solidFill>
                <a:latin typeface="M+ Bold"/>
                <a:ea typeface="M+ Bold"/>
                <a:cs typeface="M+ Bold"/>
                <a:sym typeface="M+ Bold"/>
              </a:rPr>
              <a:t>編集を受け入れる</a:t>
            </a:r>
            <a:r>
              <a:rPr lang="en-US" sz="3000">
                <a:solidFill>
                  <a:srgbClr val="000000"/>
                </a:solidFill>
                <a:latin typeface="M+"/>
                <a:ea typeface="M+"/>
                <a:cs typeface="M+"/>
                <a:sym typeface="M+"/>
              </a:rPr>
              <a:t> にしておく</a:t>
            </a:r>
          </a:p>
          <a:p>
            <a:pPr algn="l" marL="647700" indent="-323850" lvl="1">
              <a:lnSpc>
                <a:spcPts val="4800"/>
              </a:lnSpc>
              <a:buFont typeface="Arial"/>
              <a:buChar char="•"/>
            </a:pPr>
            <a:r>
              <a:rPr lang="en-US" sz="3000">
                <a:solidFill>
                  <a:srgbClr val="000000"/>
                </a:solidFill>
                <a:latin typeface="M+"/>
                <a:ea typeface="M+"/>
                <a:cs typeface="M+"/>
                <a:sym typeface="M+"/>
              </a:rPr>
              <a:t>自動モードだと Claude が一気に進めてしまい、意図しない結果になりがち</a:t>
            </a:r>
          </a:p>
          <a:p>
            <a:pPr algn="l" marL="647700" indent="-323850" lvl="1">
              <a:lnSpc>
                <a:spcPts val="4800"/>
              </a:lnSpc>
              <a:buFont typeface="Arial"/>
              <a:buChar char="•"/>
            </a:pPr>
            <a:r>
              <a:rPr lang="en-US" sz="3000">
                <a:solidFill>
                  <a:srgbClr val="000000"/>
                </a:solidFill>
                <a:latin typeface="M+"/>
                <a:ea typeface="M+"/>
                <a:cs typeface="M+"/>
                <a:sym typeface="M+"/>
              </a:rPr>
              <a:t>まずは一つずつ承認しながら進めるのが安全</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47296" y="4943519"/>
            <a:ext cx="11393407" cy="4314781"/>
          </a:xfrm>
          <a:custGeom>
            <a:avLst/>
            <a:gdLst/>
            <a:ahLst/>
            <a:cxnLst/>
            <a:rect r="r" b="b" t="t" l="l"/>
            <a:pathLst>
              <a:path h="4314781" w="11393407">
                <a:moveTo>
                  <a:pt x="0" y="0"/>
                </a:moveTo>
                <a:lnTo>
                  <a:pt x="11393408" y="0"/>
                </a:lnTo>
                <a:lnTo>
                  <a:pt x="11393408" y="4314781"/>
                </a:lnTo>
                <a:lnTo>
                  <a:pt x="0" y="431478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使うモ</a:t>
            </a:r>
            <a:r>
              <a:rPr lang="en-US" sz="7200">
                <a:solidFill>
                  <a:srgbClr val="000000"/>
                </a:solidFill>
                <a:latin typeface="M+"/>
                <a:ea typeface="M+"/>
                <a:cs typeface="M+"/>
                <a:sym typeface="M+"/>
              </a:rPr>
              <a:t>デルは Sonnet でOK</a:t>
            </a:r>
          </a:p>
        </p:txBody>
      </p:sp>
      <p:sp>
        <p:nvSpPr>
          <p:cNvPr name="TextBox 4" id="4"/>
          <p:cNvSpPr txBox="true"/>
          <p:nvPr/>
        </p:nvSpPr>
        <p:spPr>
          <a:xfrm rot="0">
            <a:off x="1428750" y="2864820"/>
            <a:ext cx="15430500" cy="12096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Pro プランで Fable 使って一瞬で使用制限オーバー（ククデ会での事例）</a:t>
            </a:r>
          </a:p>
          <a:p>
            <a:pPr algn="l" marL="647700" indent="-323850" lvl="1">
              <a:lnSpc>
                <a:spcPts val="4800"/>
              </a:lnSpc>
              <a:buFont typeface="Arial"/>
              <a:buChar char="•"/>
            </a:pPr>
            <a:r>
              <a:rPr lang="en-US" sz="3000">
                <a:solidFill>
                  <a:srgbClr val="000000"/>
                </a:solidFill>
                <a:latin typeface="M+"/>
                <a:ea typeface="M+"/>
                <a:cs typeface="M+"/>
                <a:sym typeface="M+"/>
              </a:rPr>
              <a:t>Opus でも良いが、Sonnet で問題なし</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5532201" cy="2560320"/>
          </a:xfrm>
          <a:prstGeom prst="rect">
            <a:avLst/>
          </a:prstGeom>
        </p:spPr>
        <p:txBody>
          <a:bodyPr anchor="t" rtlCol="false" tIns="0" lIns="0" bIns="0" rIns="0">
            <a:spAutoFit/>
          </a:bodyPr>
          <a:lstStyle/>
          <a:p>
            <a:pPr algn="l">
              <a:lnSpc>
                <a:spcPts val="10080"/>
              </a:lnSpc>
            </a:pPr>
            <a:r>
              <a:rPr lang="en-US" sz="7200">
                <a:solidFill>
                  <a:srgbClr val="000000"/>
                </a:solidFill>
                <a:latin typeface="M+"/>
                <a:ea typeface="M+"/>
                <a:cs typeface="M+"/>
                <a:sym typeface="M+"/>
              </a:rPr>
              <a:t>簡単なWebサ</a:t>
            </a:r>
            <a:r>
              <a:rPr lang="en-US" sz="7200">
                <a:solidFill>
                  <a:srgbClr val="000000"/>
                </a:solidFill>
                <a:latin typeface="M+"/>
                <a:ea typeface="M+"/>
                <a:cs typeface="M+"/>
                <a:sym typeface="M+"/>
              </a:rPr>
              <a:t>イトを作る</a:t>
            </a:r>
          </a:p>
        </p:txBody>
      </p:sp>
      <p:sp>
        <p:nvSpPr>
          <p:cNvPr name="TextBox 3" id="3"/>
          <p:cNvSpPr txBox="true"/>
          <p:nvPr/>
        </p:nvSpPr>
        <p:spPr>
          <a:xfrm rot="0">
            <a:off x="1428750" y="4141170"/>
            <a:ext cx="5451137" cy="2428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public/index.html </a:t>
            </a:r>
            <a:r>
              <a:rPr lang="en-US" sz="3000" b="true">
                <a:solidFill>
                  <a:srgbClr val="5170FF"/>
                </a:solidFill>
                <a:latin typeface="M+ Bold"/>
                <a:ea typeface="M+ Bold"/>
                <a:cs typeface="M+ Bold"/>
                <a:sym typeface="M+ Bold"/>
              </a:rPr>
              <a:t>を作って。</a:t>
            </a:r>
          </a:p>
          <a:p>
            <a:pPr algn="l">
              <a:lnSpc>
                <a:spcPts val="4800"/>
              </a:lnSpc>
            </a:pPr>
            <a:r>
              <a:rPr lang="en-US" sz="3000" b="true">
                <a:solidFill>
                  <a:srgbClr val="5170FF"/>
                </a:solidFill>
                <a:latin typeface="M+ Bold"/>
                <a:ea typeface="M+ Bold"/>
                <a:cs typeface="M+ Bold"/>
                <a:sym typeface="M+ Bold"/>
              </a:rPr>
              <a:t>Hello World と表示するだけのシンプルなHTML。</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a:t>
            </a:r>
          </a:p>
        </p:txBody>
      </p:sp>
      <p:sp>
        <p:nvSpPr>
          <p:cNvPr name="Freeform 5" id="5"/>
          <p:cNvSpPr/>
          <p:nvPr/>
        </p:nvSpPr>
        <p:spPr>
          <a:xfrm flipH="false" flipV="false" rot="0">
            <a:off x="7215547" y="1028700"/>
            <a:ext cx="10043753" cy="8229600"/>
          </a:xfrm>
          <a:custGeom>
            <a:avLst/>
            <a:gdLst/>
            <a:ahLst/>
            <a:cxnLst/>
            <a:rect r="r" b="b" t="t" l="l"/>
            <a:pathLst>
              <a:path h="8229600" w="10043753">
                <a:moveTo>
                  <a:pt x="0" y="0"/>
                </a:moveTo>
                <a:lnTo>
                  <a:pt x="10043753" y="0"/>
                </a:lnTo>
                <a:lnTo>
                  <a:pt x="10043753" y="8229600"/>
                </a:lnTo>
                <a:lnTo>
                  <a:pt x="0" y="8229600"/>
                </a:lnTo>
                <a:lnTo>
                  <a:pt x="0" y="0"/>
                </a:lnTo>
                <a:close/>
              </a:path>
            </a:pathLst>
          </a:custGeom>
          <a:blipFill>
            <a:blip r:embed="rId2"/>
            <a:stretch>
              <a:fillRect l="0" t="0" r="0" b="0"/>
            </a:stretch>
          </a:blipFill>
        </p:spPr>
      </p:sp>
      <p:sp>
        <p:nvSpPr>
          <p:cNvPr name="TextBox 6" id="6"/>
          <p:cNvSpPr txBox="true"/>
          <p:nvPr/>
        </p:nvSpPr>
        <p:spPr>
          <a:xfrm rot="0">
            <a:off x="1024868" y="8899525"/>
            <a:ext cx="3080313" cy="358775"/>
          </a:xfrm>
          <a:prstGeom prst="rect">
            <a:avLst/>
          </a:prstGeom>
        </p:spPr>
        <p:txBody>
          <a:bodyPr anchor="t" rtlCol="false" tIns="0" lIns="0" bIns="0" rIns="0">
            <a:spAutoFit/>
          </a:bodyPr>
          <a:lstStyle/>
          <a:p>
            <a:pPr algn="ctr">
              <a:lnSpc>
                <a:spcPts val="2800"/>
              </a:lnSpc>
              <a:spcBef>
                <a:spcPct val="0"/>
              </a:spcBef>
            </a:pPr>
            <a:r>
              <a:rPr lang="en-US" sz="2000" u="sng">
                <a:solidFill>
                  <a:srgbClr val="1800AD"/>
                </a:solidFill>
                <a:latin typeface="M+"/>
                <a:ea typeface="M+"/>
                <a:cs typeface="M+"/>
                <a:sym typeface="M+"/>
                <a:hlinkClick r:id="rId3" tooltip="https://vibecodingnotes.com/prompts/kukude/"/>
              </a:rPr>
              <a:t>🗒️</a:t>
            </a:r>
            <a:r>
              <a:rPr lang="en-US" sz="2000" u="sng">
                <a:solidFill>
                  <a:srgbClr val="1800AD"/>
                </a:solidFill>
                <a:latin typeface="M+"/>
                <a:ea typeface="M+"/>
                <a:cs typeface="M+"/>
                <a:sym typeface="M+"/>
                <a:hlinkClick r:id="rId4" tooltip="https://vibecodingnotes.com/prompts/kukude/"/>
              </a:rPr>
              <a:t>コピペ用プロンプト集</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17930"/>
          </a:xfrm>
          <a:prstGeom prst="rect">
            <a:avLst/>
          </a:prstGeom>
        </p:spPr>
        <p:txBody>
          <a:bodyPr anchor="t" rtlCol="false" tIns="0" lIns="0" bIns="0" rIns="0">
            <a:spAutoFit/>
          </a:bodyPr>
          <a:lstStyle/>
          <a:p>
            <a:pPr algn="l" marL="0" indent="0" lvl="0">
              <a:lnSpc>
                <a:spcPts val="9520"/>
              </a:lnSpc>
              <a:spcBef>
                <a:spcPct val="0"/>
              </a:spcBef>
            </a:pPr>
            <a:r>
              <a:rPr lang="en-US" sz="6800">
                <a:solidFill>
                  <a:srgbClr val="000000"/>
                </a:solidFill>
                <a:latin typeface="M+"/>
                <a:ea typeface="M+"/>
                <a:cs typeface="M+"/>
                <a:sym typeface="M+"/>
              </a:rPr>
              <a:t>公開するファ</a:t>
            </a:r>
            <a:r>
              <a:rPr lang="en-US" sz="6800">
                <a:solidFill>
                  <a:srgbClr val="000000"/>
                </a:solidFill>
                <a:latin typeface="M+"/>
                <a:ea typeface="M+"/>
                <a:cs typeface="M+"/>
                <a:sym typeface="M+"/>
              </a:rPr>
              <a:t>イルは public フォルダに</a:t>
            </a:r>
          </a:p>
        </p:txBody>
      </p:sp>
      <p:sp>
        <p:nvSpPr>
          <p:cNvPr name="TextBox 3" id="3"/>
          <p:cNvSpPr txBox="true"/>
          <p:nvPr/>
        </p:nvSpPr>
        <p:spPr>
          <a:xfrm rot="0">
            <a:off x="1428750" y="2864820"/>
            <a:ext cx="13036123" cy="24288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アップロードするのは public フォルダだけ</a:t>
            </a:r>
          </a:p>
          <a:p>
            <a:pPr algn="l" marL="647700" indent="-323850" lvl="1">
              <a:lnSpc>
                <a:spcPts val="4800"/>
              </a:lnSpc>
              <a:buFont typeface="Arial"/>
              <a:buChar char="•"/>
            </a:pPr>
            <a:r>
              <a:rPr lang="en-US" sz="3000">
                <a:solidFill>
                  <a:srgbClr val="000000"/>
                </a:solidFill>
                <a:latin typeface="M+"/>
                <a:ea typeface="M+"/>
                <a:cs typeface="M+"/>
                <a:sym typeface="M+"/>
              </a:rPr>
              <a:t>そこにあるものだけがネットに公開される</a:t>
            </a:r>
          </a:p>
          <a:p>
            <a:pPr algn="l" marL="647700" indent="-323850" lvl="1">
              <a:lnSpc>
                <a:spcPts val="4800"/>
              </a:lnSpc>
              <a:buFont typeface="Arial"/>
              <a:buChar char="•"/>
            </a:pPr>
            <a:r>
              <a:rPr lang="en-US" sz="3000">
                <a:solidFill>
                  <a:srgbClr val="000000"/>
                </a:solidFill>
                <a:latin typeface="M+"/>
                <a:ea typeface="M+"/>
                <a:cs typeface="M+"/>
                <a:sym typeface="M+"/>
              </a:rPr>
              <a:t>見せ</a:t>
            </a:r>
            <a:r>
              <a:rPr lang="en-US" sz="3000">
                <a:solidFill>
                  <a:srgbClr val="000000"/>
                </a:solidFill>
                <a:latin typeface="M+"/>
                <a:ea typeface="M+"/>
                <a:cs typeface="M+"/>
                <a:sym typeface="M+"/>
              </a:rPr>
              <a:t>たくないものは public の外に置いておく</a:t>
            </a:r>
          </a:p>
          <a:p>
            <a:pPr algn="l" marL="647700" indent="-323850" lvl="1">
              <a:lnSpc>
                <a:spcPts val="4800"/>
              </a:lnSpc>
              <a:buFont typeface="Arial"/>
              <a:buChar char="•"/>
            </a:pPr>
            <a:r>
              <a:rPr lang="en-US" sz="3000">
                <a:solidFill>
                  <a:srgbClr val="000000"/>
                </a:solidFill>
                <a:latin typeface="M+"/>
                <a:ea typeface="M+"/>
                <a:cs typeface="M+"/>
                <a:sym typeface="M+"/>
              </a:rPr>
              <a:t>分けておくと、関係ないものまで公開する事故を防げる</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28750" y="4313539"/>
            <a:ext cx="7537261" cy="3438876"/>
          </a:xfrm>
          <a:custGeom>
            <a:avLst/>
            <a:gdLst/>
            <a:ahLst/>
            <a:cxnLst/>
            <a:rect r="r" b="b" t="t" l="l"/>
            <a:pathLst>
              <a:path h="3438876" w="7537261">
                <a:moveTo>
                  <a:pt x="0" y="0"/>
                </a:moveTo>
                <a:lnTo>
                  <a:pt x="7537261" y="0"/>
                </a:lnTo>
                <a:lnTo>
                  <a:pt x="7537261" y="3438876"/>
                </a:lnTo>
                <a:lnTo>
                  <a:pt x="0" y="3438876"/>
                </a:lnTo>
                <a:lnTo>
                  <a:pt x="0" y="0"/>
                </a:lnTo>
                <a:close/>
              </a:path>
            </a:pathLst>
          </a:custGeom>
          <a:blipFill>
            <a:blip r:embed="rId2"/>
            <a:stretch>
              <a:fillRect l="0" t="0" r="0" b="0"/>
            </a:stretch>
          </a:blipFill>
        </p:spPr>
      </p:sp>
      <p:sp>
        <p:nvSpPr>
          <p:cNvPr name="AutoShape 3" id="3"/>
          <p:cNvSpPr/>
          <p:nvPr/>
        </p:nvSpPr>
        <p:spPr>
          <a:xfrm flipH="true">
            <a:off x="7687588" y="3625802"/>
            <a:ext cx="888311" cy="888311"/>
          </a:xfrm>
          <a:prstGeom prst="line">
            <a:avLst/>
          </a:prstGeom>
          <a:ln cap="rnd" w="180975">
            <a:solidFill>
              <a:srgbClr val="FF5757"/>
            </a:solidFill>
            <a:prstDash val="solid"/>
            <a:headEnd type="none" len="sm" w="sm"/>
            <a:tailEnd type="triangle" len="med" w="lg"/>
          </a:ln>
        </p:spPr>
      </p:sp>
      <p:sp>
        <p:nvSpPr>
          <p:cNvPr name="Freeform 4" id="4"/>
          <p:cNvSpPr/>
          <p:nvPr/>
        </p:nvSpPr>
        <p:spPr>
          <a:xfrm flipH="false" flipV="false" rot="0">
            <a:off x="10771758" y="4706147"/>
            <a:ext cx="6087492" cy="3046268"/>
          </a:xfrm>
          <a:custGeom>
            <a:avLst/>
            <a:gdLst/>
            <a:ahLst/>
            <a:cxnLst/>
            <a:rect r="r" b="b" t="t" l="l"/>
            <a:pathLst>
              <a:path h="3046268" w="6087492">
                <a:moveTo>
                  <a:pt x="0" y="0"/>
                </a:moveTo>
                <a:lnTo>
                  <a:pt x="6087492" y="0"/>
                </a:lnTo>
                <a:lnTo>
                  <a:pt x="6087492" y="3046268"/>
                </a:lnTo>
                <a:lnTo>
                  <a:pt x="0" y="3046268"/>
                </a:lnTo>
                <a:lnTo>
                  <a:pt x="0" y="0"/>
                </a:lnTo>
                <a:close/>
              </a:path>
            </a:pathLst>
          </a:custGeom>
          <a:blipFill>
            <a:blip r:embed="rId3"/>
            <a:stretch>
              <a:fillRect l="0" t="0" r="0" b="0"/>
            </a:stretch>
          </a:blipFill>
        </p:spPr>
      </p:sp>
      <p:sp>
        <p:nvSpPr>
          <p:cNvPr name="TextBox 5" id="5"/>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Cloudflareのアカウントを作る</a:t>
            </a:r>
          </a:p>
        </p:txBody>
      </p:sp>
      <p:sp>
        <p:nvSpPr>
          <p:cNvPr name="TextBox 6" id="6"/>
          <p:cNvSpPr txBox="true"/>
          <p:nvPr/>
        </p:nvSpPr>
        <p:spPr>
          <a:xfrm rot="0">
            <a:off x="1428750" y="2921970"/>
            <a:ext cx="15078931" cy="542925"/>
          </a:xfrm>
          <a:prstGeom prst="rect">
            <a:avLst/>
          </a:prstGeom>
        </p:spPr>
        <p:txBody>
          <a:bodyPr anchor="t" rtlCol="false" tIns="0" lIns="0" bIns="0" rIns="0">
            <a:spAutoFit/>
          </a:bodyPr>
          <a:lstStyle/>
          <a:p>
            <a:pPr algn="l" marL="0" indent="0" lvl="0">
              <a:lnSpc>
                <a:spcPts val="4200"/>
              </a:lnSpc>
              <a:spcBef>
                <a:spcPct val="0"/>
              </a:spcBef>
            </a:pPr>
            <a:r>
              <a:rPr lang="en-US" sz="3000" u="sng">
                <a:solidFill>
                  <a:srgbClr val="000000"/>
                </a:solidFill>
                <a:latin typeface="M+"/>
                <a:ea typeface="M+"/>
                <a:cs typeface="M+"/>
                <a:sym typeface="M+"/>
                <a:hlinkClick r:id="rId4" tooltip="https://www.cloudflare.com/ja-jp/"/>
              </a:rPr>
              <a:t>https://www.cloudflare.com/ja-jp/</a:t>
            </a:r>
            <a:r>
              <a:rPr lang="en-US" sz="3000">
                <a:solidFill>
                  <a:srgbClr val="000000"/>
                </a:solidFill>
                <a:latin typeface="M+"/>
                <a:ea typeface="M+"/>
                <a:cs typeface="M+"/>
                <a:sym typeface="M+"/>
              </a:rPr>
              <a:t> →右上の ログインボタン → 登録</a:t>
            </a:r>
          </a:p>
        </p:txBody>
      </p:sp>
      <p:sp>
        <p:nvSpPr>
          <p:cNvPr name="TextBox 7" id="7"/>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14</a:t>
            </a:r>
          </a:p>
        </p:txBody>
      </p:sp>
      <p:sp>
        <p:nvSpPr>
          <p:cNvPr name="AutoShape 8" id="8"/>
          <p:cNvSpPr/>
          <p:nvPr/>
        </p:nvSpPr>
        <p:spPr>
          <a:xfrm flipH="true">
            <a:off x="13206414" y="3641365"/>
            <a:ext cx="191162" cy="1115290"/>
          </a:xfrm>
          <a:prstGeom prst="line">
            <a:avLst/>
          </a:prstGeom>
          <a:ln cap="rnd" w="180975">
            <a:solidFill>
              <a:srgbClr val="FF5757"/>
            </a:solidFill>
            <a:prstDash val="solid"/>
            <a:headEnd type="none" len="sm" w="sm"/>
            <a:tailEnd type="triangle" len="med" w="lg"/>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450440" y="3021730"/>
            <a:ext cx="8631931" cy="6236570"/>
          </a:xfrm>
          <a:custGeom>
            <a:avLst/>
            <a:gdLst/>
            <a:ahLst/>
            <a:cxnLst/>
            <a:rect r="r" b="b" t="t" l="l"/>
            <a:pathLst>
              <a:path h="6236570" w="8631931">
                <a:moveTo>
                  <a:pt x="0" y="0"/>
                </a:moveTo>
                <a:lnTo>
                  <a:pt x="8631931" y="0"/>
                </a:lnTo>
                <a:lnTo>
                  <a:pt x="8631931" y="6236570"/>
                </a:lnTo>
                <a:lnTo>
                  <a:pt x="0" y="6236570"/>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初めてログインしたとき</a:t>
            </a:r>
          </a:p>
        </p:txBody>
      </p:sp>
      <p:sp>
        <p:nvSpPr>
          <p:cNvPr name="TextBox 4" id="4"/>
          <p:cNvSpPr txBox="true"/>
          <p:nvPr/>
        </p:nvSpPr>
        <p:spPr>
          <a:xfrm rot="0">
            <a:off x="1428750" y="2878855"/>
            <a:ext cx="6501974" cy="2428875"/>
          </a:xfrm>
          <a:prstGeom prst="rect">
            <a:avLst/>
          </a:prstGeom>
        </p:spPr>
        <p:txBody>
          <a:bodyPr anchor="t" rtlCol="false" tIns="0" lIns="0" bIns="0" rIns="0">
            <a:spAutoFit/>
          </a:bodyPr>
          <a:lstStyle/>
          <a:p>
            <a:pPr algn="l" marL="647700" indent="-323850" lvl="1">
              <a:lnSpc>
                <a:spcPts val="4800"/>
              </a:lnSpc>
              <a:buAutoNum type="arabicPeriod" startAt="1"/>
            </a:pPr>
            <a:r>
              <a:rPr lang="en-US" sz="3000">
                <a:solidFill>
                  <a:srgbClr val="000000"/>
                </a:solidFill>
                <a:latin typeface="M+"/>
                <a:ea typeface="M+"/>
                <a:cs typeface="M+"/>
                <a:sym typeface="M+"/>
              </a:rPr>
              <a:t>利用目的などを聞かれることがあるが Skip でOK!</a:t>
            </a:r>
          </a:p>
          <a:p>
            <a:pPr algn="l" marL="647700" indent="-323850" lvl="1">
              <a:lnSpc>
                <a:spcPts val="4800"/>
              </a:lnSpc>
              <a:buAutoNum type="arabicPeriod" startAt="1"/>
            </a:pPr>
            <a:r>
              <a:rPr lang="en-US" sz="3000">
                <a:solidFill>
                  <a:srgbClr val="000000"/>
                </a:solidFill>
                <a:latin typeface="M+"/>
                <a:ea typeface="M+"/>
                <a:cs typeface="M+"/>
                <a:sym typeface="M+"/>
              </a:rPr>
              <a:t>表示を英語にする（この先の資料が英語表記ベースなので）</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15</a:t>
            </a:r>
          </a:p>
        </p:txBody>
      </p:sp>
      <p:grpSp>
        <p:nvGrpSpPr>
          <p:cNvPr name="Group 6" id="6"/>
          <p:cNvGrpSpPr/>
          <p:nvPr/>
        </p:nvGrpSpPr>
        <p:grpSpPr>
          <a:xfrm rot="0">
            <a:off x="2079986" y="5559945"/>
            <a:ext cx="4575599" cy="2961640"/>
            <a:chOff x="0" y="0"/>
            <a:chExt cx="1205096" cy="780021"/>
          </a:xfrm>
        </p:grpSpPr>
        <p:sp>
          <p:nvSpPr>
            <p:cNvPr name="Freeform 7" id="7"/>
            <p:cNvSpPr/>
            <p:nvPr/>
          </p:nvSpPr>
          <p:spPr>
            <a:xfrm flipH="false" flipV="false" rot="0">
              <a:off x="0" y="0"/>
              <a:ext cx="1205096" cy="780021"/>
            </a:xfrm>
            <a:custGeom>
              <a:avLst/>
              <a:gdLst/>
              <a:ahLst/>
              <a:cxnLst/>
              <a:rect r="r" b="b" t="t" l="l"/>
              <a:pathLst>
                <a:path h="780021" w="1205096">
                  <a:moveTo>
                    <a:pt x="0" y="0"/>
                  </a:moveTo>
                  <a:lnTo>
                    <a:pt x="1205096" y="0"/>
                  </a:lnTo>
                  <a:lnTo>
                    <a:pt x="1205096" y="780021"/>
                  </a:lnTo>
                  <a:lnTo>
                    <a:pt x="0" y="780021"/>
                  </a:lnTo>
                  <a:close/>
                </a:path>
              </a:pathLst>
            </a:custGeom>
            <a:solidFill>
              <a:srgbClr val="5170FF"/>
            </a:solidFill>
          </p:spPr>
        </p:sp>
        <p:sp>
          <p:nvSpPr>
            <p:cNvPr name="TextBox 8" id="8"/>
            <p:cNvSpPr txBox="true"/>
            <p:nvPr/>
          </p:nvSpPr>
          <p:spPr>
            <a:xfrm>
              <a:off x="0" y="-95250"/>
              <a:ext cx="1205096" cy="875271"/>
            </a:xfrm>
            <a:prstGeom prst="rect">
              <a:avLst/>
            </a:prstGeom>
          </p:spPr>
          <p:txBody>
            <a:bodyPr anchor="ctr" rtlCol="false" tIns="127000" lIns="127000" bIns="127000" rIns="127000"/>
            <a:lstStyle/>
            <a:p>
              <a:pPr algn="l">
                <a:lnSpc>
                  <a:spcPts val="3200"/>
                </a:lnSpc>
              </a:pPr>
              <a:r>
                <a:rPr lang="en-US" sz="2000" b="true">
                  <a:solidFill>
                    <a:srgbClr val="FFFFFF"/>
                  </a:solidFill>
                  <a:latin typeface="M+ Bold"/>
                  <a:ea typeface="M+ Bold"/>
                  <a:cs typeface="M+ Bold"/>
                  <a:sym typeface="M+ Bold"/>
                </a:rPr>
                <a:t>Chromeの自動翻訳機能をオフにする</a:t>
              </a:r>
            </a:p>
            <a:p>
              <a:pPr algn="l">
                <a:lnSpc>
                  <a:spcPts val="3200"/>
                </a:lnSpc>
              </a:pPr>
            </a:p>
            <a:p>
              <a:pPr algn="l">
                <a:lnSpc>
                  <a:spcPts val="3200"/>
                </a:lnSpc>
              </a:pPr>
              <a:r>
                <a:rPr lang="en-US" sz="2000">
                  <a:solidFill>
                    <a:srgbClr val="FFFFFF"/>
                  </a:solidFill>
                  <a:latin typeface="M+"/>
                  <a:ea typeface="M+"/>
                  <a:cs typeface="M+"/>
                  <a:sym typeface="M+"/>
                </a:rPr>
                <a:t>❶ Chromeの右上の ︙（メニュー） </a:t>
              </a:r>
            </a:p>
            <a:p>
              <a:pPr algn="l">
                <a:lnSpc>
                  <a:spcPts val="3200"/>
                </a:lnSpc>
              </a:pPr>
              <a:r>
                <a:rPr lang="en-US" sz="2000">
                  <a:solidFill>
                    <a:srgbClr val="FFFFFF"/>
                  </a:solidFill>
                  <a:latin typeface="M+"/>
                  <a:ea typeface="M+"/>
                  <a:cs typeface="M+"/>
                  <a:sym typeface="M+"/>
                </a:rPr>
                <a:t>❷ 翻訳</a:t>
              </a:r>
            </a:p>
            <a:p>
              <a:pPr algn="l">
                <a:lnSpc>
                  <a:spcPts val="3200"/>
                </a:lnSpc>
              </a:pPr>
              <a:r>
                <a:rPr lang="en-US" sz="2000">
                  <a:solidFill>
                    <a:srgbClr val="FFFFFF"/>
                  </a:solidFill>
                  <a:latin typeface="M+"/>
                  <a:ea typeface="M+"/>
                  <a:cs typeface="M+"/>
                  <a:sym typeface="M+"/>
                </a:rPr>
                <a:t>❸ 表示されたポップアップの ︙</a:t>
              </a:r>
            </a:p>
            <a:p>
              <a:pPr algn="l">
                <a:lnSpc>
                  <a:spcPts val="3200"/>
                </a:lnSpc>
              </a:pPr>
              <a:r>
                <a:rPr lang="en-US" sz="2000">
                  <a:solidFill>
                    <a:srgbClr val="FFFFFF"/>
                  </a:solidFill>
                  <a:latin typeface="M+"/>
                  <a:ea typeface="M+"/>
                  <a:cs typeface="M+"/>
                  <a:sym typeface="M+"/>
                </a:rPr>
                <a:t>❹ このサイトは翻訳しない</a:t>
              </a:r>
            </a:p>
          </p:txBody>
        </p:sp>
      </p:grpSp>
      <p:grpSp>
        <p:nvGrpSpPr>
          <p:cNvPr name="Group 9" id="9"/>
          <p:cNvGrpSpPr/>
          <p:nvPr/>
        </p:nvGrpSpPr>
        <p:grpSpPr>
          <a:xfrm rot="0">
            <a:off x="2079986" y="8521586"/>
            <a:ext cx="5565718" cy="1002538"/>
            <a:chOff x="0" y="0"/>
            <a:chExt cx="1465868" cy="264043"/>
          </a:xfrm>
        </p:grpSpPr>
        <p:sp>
          <p:nvSpPr>
            <p:cNvPr name="Freeform 10" id="10"/>
            <p:cNvSpPr/>
            <p:nvPr/>
          </p:nvSpPr>
          <p:spPr>
            <a:xfrm flipH="false" flipV="false" rot="0">
              <a:off x="0" y="0"/>
              <a:ext cx="1465868" cy="264043"/>
            </a:xfrm>
            <a:custGeom>
              <a:avLst/>
              <a:gdLst/>
              <a:ahLst/>
              <a:cxnLst/>
              <a:rect r="r" b="b" t="t" l="l"/>
              <a:pathLst>
                <a:path h="264043" w="1465868">
                  <a:moveTo>
                    <a:pt x="0" y="0"/>
                  </a:moveTo>
                  <a:lnTo>
                    <a:pt x="1465868" y="0"/>
                  </a:lnTo>
                  <a:lnTo>
                    <a:pt x="1465868" y="264043"/>
                  </a:lnTo>
                  <a:lnTo>
                    <a:pt x="0" y="264043"/>
                  </a:lnTo>
                  <a:close/>
                </a:path>
              </a:pathLst>
            </a:custGeom>
            <a:solidFill>
              <a:srgbClr val="FFFFFF"/>
            </a:solidFill>
          </p:spPr>
        </p:sp>
        <p:sp>
          <p:nvSpPr>
            <p:cNvPr name="TextBox 11" id="11"/>
            <p:cNvSpPr txBox="true"/>
            <p:nvPr/>
          </p:nvSpPr>
          <p:spPr>
            <a:xfrm>
              <a:off x="0" y="-57150"/>
              <a:ext cx="1465868" cy="321193"/>
            </a:xfrm>
            <a:prstGeom prst="rect">
              <a:avLst/>
            </a:prstGeom>
          </p:spPr>
          <p:txBody>
            <a:bodyPr anchor="ctr" rtlCol="false" tIns="127000" lIns="127000" bIns="127000" rIns="127000"/>
            <a:lstStyle/>
            <a:p>
              <a:pPr algn="l">
                <a:lnSpc>
                  <a:spcPts val="2240"/>
                </a:lnSpc>
              </a:pPr>
              <a:r>
                <a:rPr lang="en-US" sz="1400">
                  <a:solidFill>
                    <a:srgbClr val="000000"/>
                  </a:solidFill>
                  <a:latin typeface="M+"/>
                  <a:ea typeface="M+"/>
                  <a:cs typeface="M+"/>
                  <a:sym typeface="M+"/>
                </a:rPr>
                <a:t>それでもメニューに日本語が残る場合は、</a:t>
              </a:r>
            </a:p>
            <a:p>
              <a:pPr algn="l">
                <a:lnSpc>
                  <a:spcPts val="2240"/>
                </a:lnSpc>
              </a:pPr>
              <a:r>
                <a:rPr lang="en-US" sz="1400">
                  <a:solidFill>
                    <a:srgbClr val="000000"/>
                  </a:solidFill>
                  <a:latin typeface="M+"/>
                  <a:ea typeface="M+"/>
                  <a:cs typeface="M+"/>
                  <a:sym typeface="M+"/>
                </a:rPr>
                <a:t>Cloudflareのダッシュボード右上の 👤 アイコン → 言語 → English</a:t>
              </a:r>
            </a:p>
          </p:txBody>
        </p:sp>
      </p:grpSp>
      <p:sp>
        <p:nvSpPr>
          <p:cNvPr name="AutoShape 12" id="12"/>
          <p:cNvSpPr/>
          <p:nvPr/>
        </p:nvSpPr>
        <p:spPr>
          <a:xfrm>
            <a:off x="6744049" y="7040765"/>
            <a:ext cx="1617927" cy="0"/>
          </a:xfrm>
          <a:prstGeom prst="line">
            <a:avLst/>
          </a:prstGeom>
          <a:ln cap="rnd" w="180975">
            <a:solidFill>
              <a:srgbClr val="FF5757"/>
            </a:solidFill>
            <a:prstDash val="solid"/>
            <a:headEnd type="none" len="sm" w="sm"/>
            <a:tailEnd type="triangle" len="med" w="lg"/>
          </a:ln>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28750" y="3162641"/>
            <a:ext cx="9911641" cy="6095659"/>
          </a:xfrm>
          <a:custGeom>
            <a:avLst/>
            <a:gdLst/>
            <a:ahLst/>
            <a:cxnLst/>
            <a:rect r="r" b="b" t="t" l="l"/>
            <a:pathLst>
              <a:path h="6095659" w="9911641">
                <a:moveTo>
                  <a:pt x="0" y="0"/>
                </a:moveTo>
                <a:lnTo>
                  <a:pt x="9911641" y="0"/>
                </a:lnTo>
                <a:lnTo>
                  <a:pt x="9911641" y="6095659"/>
                </a:lnTo>
                <a:lnTo>
                  <a:pt x="0" y="6095659"/>
                </a:lnTo>
                <a:lnTo>
                  <a:pt x="0" y="0"/>
                </a:lnTo>
                <a:close/>
              </a:path>
            </a:pathLst>
          </a:custGeom>
          <a:blipFill>
            <a:blip r:embed="rId2"/>
            <a:stretch>
              <a:fillRect l="0" t="0" r="0" b="0"/>
            </a:stretch>
          </a:blipFill>
        </p:spPr>
      </p:sp>
      <p:sp>
        <p:nvSpPr>
          <p:cNvPr name="Freeform 3" id="3"/>
          <p:cNvSpPr/>
          <p:nvPr/>
        </p:nvSpPr>
        <p:spPr>
          <a:xfrm flipH="false" flipV="false" rot="0">
            <a:off x="11747524" y="3162641"/>
            <a:ext cx="5111726" cy="3180706"/>
          </a:xfrm>
          <a:custGeom>
            <a:avLst/>
            <a:gdLst/>
            <a:ahLst/>
            <a:cxnLst/>
            <a:rect r="r" b="b" t="t" l="l"/>
            <a:pathLst>
              <a:path h="3180706" w="5111726">
                <a:moveTo>
                  <a:pt x="0" y="0"/>
                </a:moveTo>
                <a:lnTo>
                  <a:pt x="5111726" y="0"/>
                </a:lnTo>
                <a:lnTo>
                  <a:pt x="5111726" y="3180705"/>
                </a:lnTo>
                <a:lnTo>
                  <a:pt x="0" y="3180705"/>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ダッシュボード</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16</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28288" y="2643584"/>
            <a:ext cx="10231424" cy="6765529"/>
          </a:xfrm>
          <a:custGeom>
            <a:avLst/>
            <a:gdLst/>
            <a:ahLst/>
            <a:cxnLst/>
            <a:rect r="r" b="b" t="t" l="l"/>
            <a:pathLst>
              <a:path h="6765529" w="10231424">
                <a:moveTo>
                  <a:pt x="0" y="0"/>
                </a:moveTo>
                <a:lnTo>
                  <a:pt x="10231424" y="0"/>
                </a:lnTo>
                <a:lnTo>
                  <a:pt x="10231424" y="6765528"/>
                </a:lnTo>
                <a:lnTo>
                  <a:pt x="0" y="6765528"/>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プロジェクトの作成①</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17</a:t>
            </a:r>
          </a:p>
        </p:txBody>
      </p:sp>
      <p:sp>
        <p:nvSpPr>
          <p:cNvPr name="AutoShape 5" id="5"/>
          <p:cNvSpPr/>
          <p:nvPr/>
        </p:nvSpPr>
        <p:spPr>
          <a:xfrm>
            <a:off x="2863285" y="6165852"/>
            <a:ext cx="1365264" cy="612694"/>
          </a:xfrm>
          <a:prstGeom prst="line">
            <a:avLst/>
          </a:prstGeom>
          <a:ln cap="rnd" w="180975">
            <a:solidFill>
              <a:srgbClr val="FF5757"/>
            </a:solidFill>
            <a:prstDash val="solid"/>
            <a:headEnd type="none" len="sm" w="sm"/>
            <a:tailEnd type="triangle" len="med" w="lg"/>
          </a:ln>
        </p:spPr>
      </p:sp>
      <p:sp>
        <p:nvSpPr>
          <p:cNvPr name="AutoShape 6" id="6"/>
          <p:cNvSpPr/>
          <p:nvPr/>
        </p:nvSpPr>
        <p:spPr>
          <a:xfrm flipV="true">
            <a:off x="3102470" y="7206563"/>
            <a:ext cx="1288207" cy="473562"/>
          </a:xfrm>
          <a:prstGeom prst="line">
            <a:avLst/>
          </a:prstGeom>
          <a:ln cap="rnd" w="180975">
            <a:solidFill>
              <a:srgbClr val="FF5757"/>
            </a:solidFill>
            <a:prstDash val="solid"/>
            <a:headEnd type="none" len="sm" w="sm"/>
            <a:tailEnd type="triangle" len="med" w="lg"/>
          </a:ln>
        </p:spPr>
      </p:sp>
      <p:sp>
        <p:nvSpPr>
          <p:cNvPr name="AutoShape 7" id="7"/>
          <p:cNvSpPr/>
          <p:nvPr/>
        </p:nvSpPr>
        <p:spPr>
          <a:xfrm flipH="true">
            <a:off x="13946481" y="3089667"/>
            <a:ext cx="1322048" cy="621424"/>
          </a:xfrm>
          <a:prstGeom prst="line">
            <a:avLst/>
          </a:prstGeom>
          <a:ln cap="rnd" w="180975">
            <a:solidFill>
              <a:srgbClr val="FF5757"/>
            </a:solidFill>
            <a:prstDash val="solid"/>
            <a:headEnd type="none" len="sm" w="sm"/>
            <a:tailEnd type="triangle" len="med" w="lg"/>
          </a:ln>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01665" y="2695072"/>
            <a:ext cx="9284670" cy="6864853"/>
          </a:xfrm>
          <a:custGeom>
            <a:avLst/>
            <a:gdLst/>
            <a:ahLst/>
            <a:cxnLst/>
            <a:rect r="r" b="b" t="t" l="l"/>
            <a:pathLst>
              <a:path h="6864853" w="9284670">
                <a:moveTo>
                  <a:pt x="0" y="0"/>
                </a:moveTo>
                <a:lnTo>
                  <a:pt x="9284670" y="0"/>
                </a:lnTo>
                <a:lnTo>
                  <a:pt x="9284670" y="6864853"/>
                </a:lnTo>
                <a:lnTo>
                  <a:pt x="0" y="6864853"/>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プロジェクトの作成②</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18</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45260" y="2656067"/>
            <a:ext cx="9197479" cy="6903858"/>
          </a:xfrm>
          <a:custGeom>
            <a:avLst/>
            <a:gdLst/>
            <a:ahLst/>
            <a:cxnLst/>
            <a:rect r="r" b="b" t="t" l="l"/>
            <a:pathLst>
              <a:path h="6903858" w="9197479">
                <a:moveTo>
                  <a:pt x="0" y="0"/>
                </a:moveTo>
                <a:lnTo>
                  <a:pt x="9197480" y="0"/>
                </a:lnTo>
                <a:lnTo>
                  <a:pt x="9197480" y="6903858"/>
                </a:lnTo>
                <a:lnTo>
                  <a:pt x="0" y="6903858"/>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プロジェクトの作成③</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19</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23762" y="2666563"/>
            <a:ext cx="9040475" cy="6893362"/>
          </a:xfrm>
          <a:custGeom>
            <a:avLst/>
            <a:gdLst/>
            <a:ahLst/>
            <a:cxnLst/>
            <a:rect r="r" b="b" t="t" l="l"/>
            <a:pathLst>
              <a:path h="6893362" w="9040475">
                <a:moveTo>
                  <a:pt x="0" y="0"/>
                </a:moveTo>
                <a:lnTo>
                  <a:pt x="9040476" y="0"/>
                </a:lnTo>
                <a:lnTo>
                  <a:pt x="9040476" y="6893362"/>
                </a:lnTo>
                <a:lnTo>
                  <a:pt x="0" y="6893362"/>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プロジェクトの作成④</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20</a:t>
            </a:r>
          </a:p>
        </p:txBody>
      </p:sp>
      <p:grpSp>
        <p:nvGrpSpPr>
          <p:cNvPr name="Group 5" id="5"/>
          <p:cNvGrpSpPr/>
          <p:nvPr/>
        </p:nvGrpSpPr>
        <p:grpSpPr>
          <a:xfrm rot="0">
            <a:off x="12546301" y="7892414"/>
            <a:ext cx="4312949" cy="1685290"/>
            <a:chOff x="0" y="0"/>
            <a:chExt cx="1135921" cy="443863"/>
          </a:xfrm>
        </p:grpSpPr>
        <p:sp>
          <p:nvSpPr>
            <p:cNvPr name="Freeform 6" id="6"/>
            <p:cNvSpPr/>
            <p:nvPr/>
          </p:nvSpPr>
          <p:spPr>
            <a:xfrm flipH="false" flipV="false" rot="0">
              <a:off x="0" y="0"/>
              <a:ext cx="1135921" cy="443862"/>
            </a:xfrm>
            <a:custGeom>
              <a:avLst/>
              <a:gdLst/>
              <a:ahLst/>
              <a:cxnLst/>
              <a:rect r="r" b="b" t="t" l="l"/>
              <a:pathLst>
                <a:path h="443862" w="1135921">
                  <a:moveTo>
                    <a:pt x="0" y="0"/>
                  </a:moveTo>
                  <a:lnTo>
                    <a:pt x="1135921" y="0"/>
                  </a:lnTo>
                  <a:lnTo>
                    <a:pt x="1135921" y="443862"/>
                  </a:lnTo>
                  <a:lnTo>
                    <a:pt x="0" y="443862"/>
                  </a:lnTo>
                  <a:close/>
                </a:path>
              </a:pathLst>
            </a:custGeom>
            <a:solidFill>
              <a:srgbClr val="5170FF"/>
            </a:solidFill>
          </p:spPr>
        </p:sp>
        <p:sp>
          <p:nvSpPr>
            <p:cNvPr name="TextBox 7" id="7"/>
            <p:cNvSpPr txBox="true"/>
            <p:nvPr/>
          </p:nvSpPr>
          <p:spPr>
            <a:xfrm>
              <a:off x="0" y="-95250"/>
              <a:ext cx="1135921" cy="539113"/>
            </a:xfrm>
            <a:prstGeom prst="rect">
              <a:avLst/>
            </a:prstGeom>
          </p:spPr>
          <p:txBody>
            <a:bodyPr anchor="ctr" rtlCol="false" tIns="76200" lIns="76200" bIns="76200" rIns="76200"/>
            <a:lstStyle/>
            <a:p>
              <a:pPr algn="l">
                <a:lnSpc>
                  <a:spcPts val="3200"/>
                </a:lnSpc>
              </a:pPr>
              <a:r>
                <a:rPr lang="en-US" sz="2000">
                  <a:solidFill>
                    <a:srgbClr val="FFFFFF"/>
                  </a:solidFill>
                  <a:latin typeface="M+"/>
                  <a:ea typeface="M+"/>
                  <a:cs typeface="M+"/>
                  <a:sym typeface="M+"/>
                </a:rPr>
                <a:t>公開URL</a:t>
              </a:r>
            </a:p>
            <a:p>
              <a:pPr algn="l">
                <a:lnSpc>
                  <a:spcPts val="3200"/>
                </a:lnSpc>
              </a:pPr>
              <a:r>
                <a:rPr lang="en-US" sz="2000">
                  <a:solidFill>
                    <a:srgbClr val="FFFFFF"/>
                  </a:solidFill>
                  <a:latin typeface="M+"/>
                  <a:ea typeface="M+"/>
                  <a:cs typeface="M+"/>
                  <a:sym typeface="M+"/>
                </a:rPr>
                <a:t>&lt;プロジェクト名&gt;.pages.dev</a:t>
              </a:r>
            </a:p>
            <a:p>
              <a:pPr algn="l">
                <a:lnSpc>
                  <a:spcPts val="3200"/>
                </a:lnSpc>
              </a:pPr>
              <a:r>
                <a:rPr lang="en-US" sz="2000">
                  <a:solidFill>
                    <a:srgbClr val="FFFFFF"/>
                  </a:solidFill>
                  <a:latin typeface="M+"/>
                  <a:ea typeface="M+"/>
                  <a:cs typeface="M+"/>
                  <a:sym typeface="M+"/>
                </a:rPr>
                <a:t>&lt;プロジェクト名&gt;-XXX.pages.dev</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997373" y="2598775"/>
            <a:ext cx="8293254" cy="6961150"/>
          </a:xfrm>
          <a:custGeom>
            <a:avLst/>
            <a:gdLst/>
            <a:ahLst/>
            <a:cxnLst/>
            <a:rect r="r" b="b" t="t" l="l"/>
            <a:pathLst>
              <a:path h="6961150" w="8293254">
                <a:moveTo>
                  <a:pt x="0" y="0"/>
                </a:moveTo>
                <a:lnTo>
                  <a:pt x="8293254" y="0"/>
                </a:lnTo>
                <a:lnTo>
                  <a:pt x="8293254" y="6961150"/>
                </a:lnTo>
                <a:lnTo>
                  <a:pt x="0" y="6961150"/>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Webサイトのデプロイ①</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21</a:t>
            </a:r>
          </a:p>
        </p:txBody>
      </p:sp>
      <p:grpSp>
        <p:nvGrpSpPr>
          <p:cNvPr name="Group 5" id="5"/>
          <p:cNvGrpSpPr/>
          <p:nvPr/>
        </p:nvGrpSpPr>
        <p:grpSpPr>
          <a:xfrm rot="0">
            <a:off x="12475318" y="5718809"/>
            <a:ext cx="4476887" cy="1723390"/>
            <a:chOff x="0" y="0"/>
            <a:chExt cx="1179098" cy="453897"/>
          </a:xfrm>
        </p:grpSpPr>
        <p:sp>
          <p:nvSpPr>
            <p:cNvPr name="Freeform 6" id="6"/>
            <p:cNvSpPr/>
            <p:nvPr/>
          </p:nvSpPr>
          <p:spPr>
            <a:xfrm flipH="false" flipV="false" rot="0">
              <a:off x="0" y="0"/>
              <a:ext cx="1179098" cy="453897"/>
            </a:xfrm>
            <a:custGeom>
              <a:avLst/>
              <a:gdLst/>
              <a:ahLst/>
              <a:cxnLst/>
              <a:rect r="r" b="b" t="t" l="l"/>
              <a:pathLst>
                <a:path h="453897" w="1179098">
                  <a:moveTo>
                    <a:pt x="0" y="0"/>
                  </a:moveTo>
                  <a:lnTo>
                    <a:pt x="1179098" y="0"/>
                  </a:lnTo>
                  <a:lnTo>
                    <a:pt x="1179098" y="453897"/>
                  </a:lnTo>
                  <a:lnTo>
                    <a:pt x="0" y="453897"/>
                  </a:lnTo>
                  <a:close/>
                </a:path>
              </a:pathLst>
            </a:custGeom>
            <a:solidFill>
              <a:srgbClr val="5170FF"/>
            </a:solidFill>
          </p:spPr>
        </p:sp>
        <p:sp>
          <p:nvSpPr>
            <p:cNvPr name="TextBox 7" id="7"/>
            <p:cNvSpPr txBox="true"/>
            <p:nvPr/>
          </p:nvSpPr>
          <p:spPr>
            <a:xfrm>
              <a:off x="0" y="-95250"/>
              <a:ext cx="1179098" cy="549147"/>
            </a:xfrm>
            <a:prstGeom prst="rect">
              <a:avLst/>
            </a:prstGeom>
          </p:spPr>
          <p:txBody>
            <a:bodyPr anchor="ctr" rtlCol="false" tIns="101600" lIns="101600" bIns="101600" rIns="101600"/>
            <a:lstStyle/>
            <a:p>
              <a:pPr algn="ctr">
                <a:lnSpc>
                  <a:spcPts val="3200"/>
                </a:lnSpc>
              </a:pPr>
              <a:r>
                <a:rPr lang="en-US" sz="2000">
                  <a:solidFill>
                    <a:srgbClr val="FFFFFF"/>
                  </a:solidFill>
                  <a:latin typeface="M+"/>
                  <a:ea typeface="M+"/>
                  <a:cs typeface="M+"/>
                  <a:sym typeface="M+"/>
                </a:rPr>
                <a:t>supフォルダの下のpublicフォルダを</a:t>
              </a:r>
            </a:p>
            <a:p>
              <a:pPr algn="ctr">
                <a:lnSpc>
                  <a:spcPts val="3200"/>
                </a:lnSpc>
              </a:pPr>
              <a:r>
                <a:rPr lang="en-US" sz="2000">
                  <a:solidFill>
                    <a:srgbClr val="FFFFFF"/>
                  </a:solidFill>
                  <a:latin typeface="M+"/>
                  <a:ea typeface="M+"/>
                  <a:cs typeface="M+"/>
                  <a:sym typeface="M+"/>
                </a:rPr>
                <a:t>ドラッグ＆ドロップするか</a:t>
              </a:r>
            </a:p>
            <a:p>
              <a:pPr algn="ctr">
                <a:lnSpc>
                  <a:spcPts val="3200"/>
                </a:lnSpc>
              </a:pPr>
              <a:r>
                <a:rPr lang="en-US" sz="2000" u="sng">
                  <a:solidFill>
                    <a:srgbClr val="FFFFFF"/>
                  </a:solidFill>
                  <a:latin typeface="M+"/>
                  <a:ea typeface="M+"/>
                  <a:cs typeface="M+"/>
                  <a:sym typeface="M+"/>
                </a:rPr>
                <a:t>folder</a:t>
              </a:r>
              <a:r>
                <a:rPr lang="en-US" sz="2000">
                  <a:solidFill>
                    <a:srgbClr val="FFFFFF"/>
                  </a:solidFill>
                  <a:latin typeface="M+"/>
                  <a:ea typeface="M+"/>
                  <a:cs typeface="M+"/>
                  <a:sym typeface="M+"/>
                </a:rPr>
                <a:t>をクリックして選択</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99004" y="2522220"/>
            <a:ext cx="7889991" cy="6736080"/>
          </a:xfrm>
          <a:custGeom>
            <a:avLst/>
            <a:gdLst/>
            <a:ahLst/>
            <a:cxnLst/>
            <a:rect r="r" b="b" t="t" l="l"/>
            <a:pathLst>
              <a:path h="6736080" w="7889991">
                <a:moveTo>
                  <a:pt x="0" y="0"/>
                </a:moveTo>
                <a:lnTo>
                  <a:pt x="7889992" y="0"/>
                </a:lnTo>
                <a:lnTo>
                  <a:pt x="7889992" y="6736080"/>
                </a:lnTo>
                <a:lnTo>
                  <a:pt x="0" y="6736080"/>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Webサイトのデプロイ②</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22</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31704" y="2522220"/>
            <a:ext cx="9024593" cy="6886892"/>
          </a:xfrm>
          <a:custGeom>
            <a:avLst/>
            <a:gdLst/>
            <a:ahLst/>
            <a:cxnLst/>
            <a:rect r="r" b="b" t="t" l="l"/>
            <a:pathLst>
              <a:path h="6886892" w="9024593">
                <a:moveTo>
                  <a:pt x="0" y="0"/>
                </a:moveTo>
                <a:lnTo>
                  <a:pt x="9024592" y="0"/>
                </a:lnTo>
                <a:lnTo>
                  <a:pt x="9024592" y="6886892"/>
                </a:lnTo>
                <a:lnTo>
                  <a:pt x="0" y="6886892"/>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Webサイトのデプロイ③</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23</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295176" y="2769227"/>
            <a:ext cx="9697648" cy="7517773"/>
          </a:xfrm>
          <a:custGeom>
            <a:avLst/>
            <a:gdLst/>
            <a:ahLst/>
            <a:cxnLst/>
            <a:rect r="r" b="b" t="t" l="l"/>
            <a:pathLst>
              <a:path h="7517773" w="9697648">
                <a:moveTo>
                  <a:pt x="0" y="0"/>
                </a:moveTo>
                <a:lnTo>
                  <a:pt x="9697648" y="0"/>
                </a:lnTo>
                <a:lnTo>
                  <a:pt x="9697648" y="7517773"/>
                </a:lnTo>
                <a:lnTo>
                  <a:pt x="0" y="7517773"/>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Webサイトのデプロイ④</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24</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240339" y="1428750"/>
            <a:ext cx="9739573" cy="7980362"/>
          </a:xfrm>
          <a:custGeom>
            <a:avLst/>
            <a:gdLst/>
            <a:ahLst/>
            <a:cxnLst/>
            <a:rect r="r" b="b" t="t" l="l"/>
            <a:pathLst>
              <a:path h="7980362" w="9739573">
                <a:moveTo>
                  <a:pt x="0" y="0"/>
                </a:moveTo>
                <a:lnTo>
                  <a:pt x="9739573" y="0"/>
                </a:lnTo>
                <a:lnTo>
                  <a:pt x="9739573" y="7980362"/>
                </a:lnTo>
                <a:lnTo>
                  <a:pt x="0" y="7980362"/>
                </a:lnTo>
                <a:lnTo>
                  <a:pt x="0" y="0"/>
                </a:lnTo>
                <a:close/>
              </a:path>
            </a:pathLst>
          </a:custGeom>
          <a:blipFill>
            <a:blip r:embed="rId2"/>
            <a:stretch>
              <a:fillRect l="0" t="0" r="0" b="0"/>
            </a:stretch>
          </a:blipFill>
        </p:spPr>
      </p:sp>
      <p:sp>
        <p:nvSpPr>
          <p:cNvPr name="TextBox 3" id="3"/>
          <p:cNvSpPr txBox="true"/>
          <p:nvPr/>
        </p:nvSpPr>
        <p:spPr>
          <a:xfrm rot="0">
            <a:off x="1428750" y="1238250"/>
            <a:ext cx="5532201" cy="2560320"/>
          </a:xfrm>
          <a:prstGeom prst="rect">
            <a:avLst/>
          </a:prstGeom>
        </p:spPr>
        <p:txBody>
          <a:bodyPr anchor="t" rtlCol="false" tIns="0" lIns="0" bIns="0" rIns="0">
            <a:spAutoFit/>
          </a:bodyPr>
          <a:lstStyle/>
          <a:p>
            <a:pPr algn="l">
              <a:lnSpc>
                <a:spcPts val="10080"/>
              </a:lnSpc>
            </a:pPr>
            <a:r>
              <a:rPr lang="en-US" sz="7200">
                <a:solidFill>
                  <a:srgbClr val="000000"/>
                </a:solidFill>
                <a:latin typeface="M+"/>
                <a:ea typeface="M+"/>
                <a:cs typeface="M+"/>
                <a:sym typeface="M+"/>
              </a:rPr>
              <a:t>修正と</a:t>
            </a:r>
          </a:p>
          <a:p>
            <a:pPr algn="l">
              <a:lnSpc>
                <a:spcPts val="10080"/>
              </a:lnSpc>
            </a:pPr>
            <a:r>
              <a:rPr lang="en-US" sz="7200">
                <a:solidFill>
                  <a:srgbClr val="000000"/>
                </a:solidFill>
                <a:latin typeface="M+"/>
                <a:ea typeface="M+"/>
                <a:cs typeface="M+"/>
                <a:sym typeface="M+"/>
              </a:rPr>
              <a:t>再デプロ</a:t>
            </a:r>
            <a:r>
              <a:rPr lang="en-US" sz="7200">
                <a:solidFill>
                  <a:srgbClr val="000000"/>
                </a:solidFill>
                <a:latin typeface="M+"/>
                <a:ea typeface="M+"/>
                <a:cs typeface="M+"/>
                <a:sym typeface="M+"/>
              </a:rPr>
              <a:t>イ①</a:t>
            </a:r>
          </a:p>
        </p:txBody>
      </p:sp>
      <p:sp>
        <p:nvSpPr>
          <p:cNvPr name="TextBox 4" id="4"/>
          <p:cNvSpPr txBox="true"/>
          <p:nvPr/>
        </p:nvSpPr>
        <p:spPr>
          <a:xfrm rot="0">
            <a:off x="1428750" y="4041174"/>
            <a:ext cx="6115861" cy="18192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文字を大きくして、中央に寄せて。</a:t>
            </a:r>
          </a:p>
          <a:p>
            <a:pPr algn="l">
              <a:lnSpc>
                <a:spcPts val="4800"/>
              </a:lnSpc>
            </a:pPr>
            <a:r>
              <a:rPr lang="en-US" sz="3000" b="true">
                <a:solidFill>
                  <a:srgbClr val="5170FF"/>
                </a:solidFill>
                <a:latin typeface="M+ Bold"/>
                <a:ea typeface="M+ Bold"/>
                <a:cs typeface="M+ Bold"/>
                <a:sym typeface="M+ Bold"/>
              </a:rPr>
              <a:t>派手にして。</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25</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957413" y="2522220"/>
            <a:ext cx="10373174" cy="6736080"/>
          </a:xfrm>
          <a:custGeom>
            <a:avLst/>
            <a:gdLst/>
            <a:ahLst/>
            <a:cxnLst/>
            <a:rect r="r" b="b" t="t" l="l"/>
            <a:pathLst>
              <a:path h="6736080" w="10373174">
                <a:moveTo>
                  <a:pt x="0" y="0"/>
                </a:moveTo>
                <a:lnTo>
                  <a:pt x="10373174" y="0"/>
                </a:lnTo>
                <a:lnTo>
                  <a:pt x="10373174" y="6736080"/>
                </a:lnTo>
                <a:lnTo>
                  <a:pt x="0" y="6736080"/>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修正と再デプロイ②</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26</a:t>
            </a:r>
          </a:p>
        </p:txBody>
      </p:sp>
      <p:sp>
        <p:nvSpPr>
          <p:cNvPr name="AutoShape 5" id="5"/>
          <p:cNvSpPr/>
          <p:nvPr/>
        </p:nvSpPr>
        <p:spPr>
          <a:xfrm>
            <a:off x="2749796" y="5630831"/>
            <a:ext cx="1365264" cy="612694"/>
          </a:xfrm>
          <a:prstGeom prst="line">
            <a:avLst/>
          </a:prstGeom>
          <a:ln cap="rnd" w="180975">
            <a:solidFill>
              <a:srgbClr val="FF5757"/>
            </a:solidFill>
            <a:prstDash val="solid"/>
            <a:headEnd type="none" len="sm" w="sm"/>
            <a:tailEnd type="triangle" len="med" w="lg"/>
          </a:ln>
        </p:spPr>
      </p:sp>
      <p:sp>
        <p:nvSpPr>
          <p:cNvPr name="AutoShape 6" id="6"/>
          <p:cNvSpPr/>
          <p:nvPr/>
        </p:nvSpPr>
        <p:spPr>
          <a:xfrm flipV="true">
            <a:off x="2988980" y="6671542"/>
            <a:ext cx="1288207" cy="473562"/>
          </a:xfrm>
          <a:prstGeom prst="line">
            <a:avLst/>
          </a:prstGeom>
          <a:ln cap="rnd" w="180975">
            <a:solidFill>
              <a:srgbClr val="FF5757"/>
            </a:solidFill>
            <a:prstDash val="solid"/>
            <a:headEnd type="none" len="sm" w="sm"/>
            <a:tailEnd type="triangle" len="med" w="lg"/>
          </a:ln>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601885" y="3061678"/>
            <a:ext cx="13084230" cy="6084167"/>
          </a:xfrm>
          <a:custGeom>
            <a:avLst/>
            <a:gdLst/>
            <a:ahLst/>
            <a:cxnLst/>
            <a:rect r="r" b="b" t="t" l="l"/>
            <a:pathLst>
              <a:path h="6084167" w="13084230">
                <a:moveTo>
                  <a:pt x="0" y="0"/>
                </a:moveTo>
                <a:lnTo>
                  <a:pt x="13084230" y="0"/>
                </a:lnTo>
                <a:lnTo>
                  <a:pt x="13084230" y="6084167"/>
                </a:lnTo>
                <a:lnTo>
                  <a:pt x="0" y="6084167"/>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修正と再デプロイ③</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27</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24300" y="2522220"/>
            <a:ext cx="9039399" cy="6886892"/>
          </a:xfrm>
          <a:custGeom>
            <a:avLst/>
            <a:gdLst/>
            <a:ahLst/>
            <a:cxnLst/>
            <a:rect r="r" b="b" t="t" l="l"/>
            <a:pathLst>
              <a:path h="6886892" w="9039399">
                <a:moveTo>
                  <a:pt x="0" y="0"/>
                </a:moveTo>
                <a:lnTo>
                  <a:pt x="9039400" y="0"/>
                </a:lnTo>
                <a:lnTo>
                  <a:pt x="9039400" y="6886892"/>
                </a:lnTo>
                <a:lnTo>
                  <a:pt x="0" y="6886892"/>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修正と再デプロイ④</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28</a:t>
            </a:r>
          </a:p>
        </p:txBody>
      </p:sp>
      <p:grpSp>
        <p:nvGrpSpPr>
          <p:cNvPr name="Group 5" id="5"/>
          <p:cNvGrpSpPr/>
          <p:nvPr/>
        </p:nvGrpSpPr>
        <p:grpSpPr>
          <a:xfrm rot="0">
            <a:off x="12280765" y="5188108"/>
            <a:ext cx="4578485" cy="1555116"/>
            <a:chOff x="0" y="0"/>
            <a:chExt cx="1205856" cy="409578"/>
          </a:xfrm>
        </p:grpSpPr>
        <p:sp>
          <p:nvSpPr>
            <p:cNvPr name="Freeform 6" id="6"/>
            <p:cNvSpPr/>
            <p:nvPr/>
          </p:nvSpPr>
          <p:spPr>
            <a:xfrm flipH="false" flipV="false" rot="0">
              <a:off x="0" y="0"/>
              <a:ext cx="1205856" cy="409578"/>
            </a:xfrm>
            <a:custGeom>
              <a:avLst/>
              <a:gdLst/>
              <a:ahLst/>
              <a:cxnLst/>
              <a:rect r="r" b="b" t="t" l="l"/>
              <a:pathLst>
                <a:path h="409578" w="1205856">
                  <a:moveTo>
                    <a:pt x="0" y="0"/>
                  </a:moveTo>
                  <a:lnTo>
                    <a:pt x="1205856" y="0"/>
                  </a:lnTo>
                  <a:lnTo>
                    <a:pt x="1205856" y="409578"/>
                  </a:lnTo>
                  <a:lnTo>
                    <a:pt x="0" y="409578"/>
                  </a:lnTo>
                  <a:close/>
                </a:path>
              </a:pathLst>
            </a:custGeom>
            <a:solidFill>
              <a:srgbClr val="5170FF"/>
            </a:solidFill>
          </p:spPr>
        </p:sp>
        <p:sp>
          <p:nvSpPr>
            <p:cNvPr name="TextBox 7" id="7"/>
            <p:cNvSpPr txBox="true"/>
            <p:nvPr/>
          </p:nvSpPr>
          <p:spPr>
            <a:xfrm>
              <a:off x="0" y="-57150"/>
              <a:ext cx="1205856" cy="466728"/>
            </a:xfrm>
            <a:prstGeom prst="rect">
              <a:avLst/>
            </a:prstGeom>
          </p:spPr>
          <p:txBody>
            <a:bodyPr anchor="ctr" rtlCol="false" tIns="50800" lIns="50800" bIns="50800" rIns="50800"/>
            <a:lstStyle/>
            <a:p>
              <a:pPr algn="ctr">
                <a:lnSpc>
                  <a:spcPts val="2800"/>
                </a:lnSpc>
              </a:pPr>
              <a:r>
                <a:rPr lang="en-US" sz="2000">
                  <a:solidFill>
                    <a:srgbClr val="FFFFFF"/>
                  </a:solidFill>
                  <a:latin typeface="M+"/>
                  <a:ea typeface="M+"/>
                  <a:cs typeface="M+"/>
                  <a:sym typeface="M+"/>
                </a:rPr>
                <a:t>supフォルダの下のpublicフォルダを</a:t>
              </a:r>
            </a:p>
            <a:p>
              <a:pPr algn="ctr">
                <a:lnSpc>
                  <a:spcPts val="2800"/>
                </a:lnSpc>
              </a:pPr>
              <a:r>
                <a:rPr lang="en-US" sz="2000">
                  <a:solidFill>
                    <a:srgbClr val="FFFFFF"/>
                  </a:solidFill>
                  <a:latin typeface="M+"/>
                  <a:ea typeface="M+"/>
                  <a:cs typeface="M+"/>
                  <a:sym typeface="M+"/>
                </a:rPr>
                <a:t>ドラッグ＆ドロップするか</a:t>
              </a:r>
            </a:p>
            <a:p>
              <a:pPr algn="ctr">
                <a:lnSpc>
                  <a:spcPts val="2800"/>
                </a:lnSpc>
              </a:pPr>
              <a:r>
                <a:rPr lang="en-US" sz="2000" u="sng">
                  <a:solidFill>
                    <a:srgbClr val="FFFFFF"/>
                  </a:solidFill>
                  <a:latin typeface="M+"/>
                  <a:ea typeface="M+"/>
                  <a:cs typeface="M+"/>
                  <a:sym typeface="M+"/>
                </a:rPr>
                <a:t>folder</a:t>
              </a:r>
              <a:r>
                <a:rPr lang="en-US" sz="2000">
                  <a:solidFill>
                    <a:srgbClr val="FFFFFF"/>
                  </a:solidFill>
                  <a:latin typeface="M+"/>
                  <a:ea typeface="M+"/>
                  <a:cs typeface="M+"/>
                  <a:sym typeface="M+"/>
                </a:rPr>
                <a:t>をクリックして選択</a:t>
              </a:r>
            </a:p>
          </p:txBody>
        </p:sp>
      </p:grpSp>
      <p:sp>
        <p:nvSpPr>
          <p:cNvPr name="TextBox 8" id="8"/>
          <p:cNvSpPr txBox="true"/>
          <p:nvPr/>
        </p:nvSpPr>
        <p:spPr>
          <a:xfrm rot="0">
            <a:off x="13811399" y="8899525"/>
            <a:ext cx="3047851" cy="358775"/>
          </a:xfrm>
          <a:prstGeom prst="rect">
            <a:avLst/>
          </a:prstGeom>
        </p:spPr>
        <p:txBody>
          <a:bodyPr anchor="t" rtlCol="false" tIns="0" lIns="0" bIns="0" rIns="0">
            <a:spAutoFit/>
          </a:bodyPr>
          <a:lstStyle/>
          <a:p>
            <a:pPr algn="ctr">
              <a:lnSpc>
                <a:spcPts val="2800"/>
              </a:lnSpc>
              <a:spcBef>
                <a:spcPct val="0"/>
              </a:spcBef>
            </a:pPr>
            <a:r>
              <a:rPr lang="en-US" sz="2000">
                <a:solidFill>
                  <a:srgbClr val="000000"/>
                </a:solidFill>
                <a:latin typeface="M+"/>
                <a:ea typeface="M+"/>
                <a:cs typeface="M+"/>
                <a:sym typeface="M+"/>
              </a:rPr>
              <a:t>あとは初回デプロイと同じ</a:t>
            </a:r>
          </a:p>
        </p:txBody>
      </p:sp>
    </p:spTree>
  </p:cSld>
  <p:clrMapOvr>
    <a:masterClrMapping/>
  </p:clrMapOvr>
</p:sld>
</file>

<file path=ppt/slides/slide2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修正と再デプロ</a:t>
            </a:r>
            <a:r>
              <a:rPr lang="en-US" sz="7200">
                <a:solidFill>
                  <a:srgbClr val="000000"/>
                </a:solidFill>
                <a:latin typeface="M+"/>
                <a:ea typeface="M+"/>
                <a:cs typeface="M+"/>
                <a:sym typeface="M+"/>
              </a:rPr>
              <a:t>イ⑤</a:t>
            </a:r>
          </a:p>
        </p:txBody>
      </p:sp>
      <p:sp>
        <p:nvSpPr>
          <p:cNvPr name="TextBox 3" id="3"/>
          <p:cNvSpPr txBox="true"/>
          <p:nvPr/>
        </p:nvSpPr>
        <p:spPr>
          <a:xfrm rot="0">
            <a:off x="1428750" y="2921970"/>
            <a:ext cx="13036123" cy="5876925"/>
          </a:xfrm>
          <a:prstGeom prst="rect">
            <a:avLst/>
          </a:prstGeom>
        </p:spPr>
        <p:txBody>
          <a:bodyPr anchor="t" rtlCol="false" tIns="0" lIns="0" bIns="0" rIns="0">
            <a:spAutoFit/>
          </a:bodyPr>
          <a:lstStyle/>
          <a:p>
            <a:pPr algn="l">
              <a:lnSpc>
                <a:spcPts val="4200"/>
              </a:lnSpc>
            </a:pPr>
            <a:r>
              <a:rPr lang="en-US" sz="3000">
                <a:solidFill>
                  <a:srgbClr val="000000"/>
                </a:solidFill>
                <a:latin typeface="M+"/>
                <a:ea typeface="M+"/>
                <a:cs typeface="M+"/>
                <a:sym typeface="M+"/>
              </a:rPr>
              <a:t>修正とデプロイを繰り返しやってみよう！</a:t>
            </a:r>
          </a:p>
          <a:p>
            <a:pPr algn="l">
              <a:lnSpc>
                <a:spcPts val="4200"/>
              </a:lnSpc>
            </a:pPr>
          </a:p>
          <a:p>
            <a:pPr algn="l">
              <a:lnSpc>
                <a:spcPts val="4200"/>
              </a:lnSpc>
            </a:pPr>
            <a:r>
              <a:rPr lang="en-US" sz="3000">
                <a:solidFill>
                  <a:srgbClr val="000000"/>
                </a:solidFill>
                <a:latin typeface="M+"/>
                <a:ea typeface="M+"/>
                <a:cs typeface="M+"/>
                <a:sym typeface="M+"/>
              </a:rPr>
              <a:t>プロンプト：</a:t>
            </a:r>
          </a:p>
          <a:p>
            <a:pPr algn="l">
              <a:lnSpc>
                <a:spcPts val="4200"/>
              </a:lnSpc>
            </a:pPr>
            <a:r>
              <a:rPr lang="en-US" sz="3000" b="true">
                <a:solidFill>
                  <a:srgbClr val="5170FF"/>
                </a:solidFill>
                <a:latin typeface="M+ Bold"/>
                <a:ea typeface="M+ Bold"/>
                <a:cs typeface="M+ Bold"/>
                <a:sym typeface="M+ Bold"/>
              </a:rPr>
              <a:t>Hello Worldの下に日本語訳「こんにちは世界」を足して</a:t>
            </a:r>
          </a:p>
          <a:p>
            <a:pPr algn="l">
              <a:lnSpc>
                <a:spcPts val="4200"/>
              </a:lnSpc>
            </a:pPr>
          </a:p>
          <a:p>
            <a:pPr algn="l">
              <a:lnSpc>
                <a:spcPts val="4200"/>
              </a:lnSpc>
            </a:pPr>
            <a:r>
              <a:rPr lang="en-US" sz="3000">
                <a:solidFill>
                  <a:srgbClr val="000000"/>
                </a:solidFill>
                <a:latin typeface="M+"/>
                <a:ea typeface="M+"/>
                <a:cs typeface="M+"/>
                <a:sym typeface="M+"/>
              </a:rPr>
              <a:t>→デプロイ</a:t>
            </a:r>
          </a:p>
          <a:p>
            <a:pPr algn="l">
              <a:lnSpc>
                <a:spcPts val="4200"/>
              </a:lnSpc>
            </a:pPr>
          </a:p>
          <a:p>
            <a:pPr algn="l">
              <a:lnSpc>
                <a:spcPts val="4200"/>
              </a:lnSpc>
            </a:pPr>
            <a:r>
              <a:rPr lang="en-US" sz="3000">
                <a:solidFill>
                  <a:srgbClr val="000000"/>
                </a:solidFill>
                <a:latin typeface="M+"/>
                <a:ea typeface="M+"/>
                <a:cs typeface="M+"/>
                <a:sym typeface="M+"/>
              </a:rPr>
              <a:t>プロンプト：</a:t>
            </a:r>
          </a:p>
          <a:p>
            <a:pPr algn="l">
              <a:lnSpc>
                <a:spcPts val="4200"/>
              </a:lnSpc>
            </a:pPr>
            <a:r>
              <a:rPr lang="en-US" sz="3000" b="true">
                <a:solidFill>
                  <a:srgbClr val="5170FF"/>
                </a:solidFill>
                <a:latin typeface="M+ Bold"/>
                <a:ea typeface="M+ Bold"/>
                <a:cs typeface="M+ Bold"/>
                <a:sym typeface="M+ Bold"/>
              </a:rPr>
              <a:t>文字をクリックすると拡大するようにして</a:t>
            </a:r>
          </a:p>
          <a:p>
            <a:pPr algn="l">
              <a:lnSpc>
                <a:spcPts val="4200"/>
              </a:lnSpc>
            </a:pPr>
          </a:p>
          <a:p>
            <a:pPr algn="l" marL="0" indent="0" lvl="0">
              <a:lnSpc>
                <a:spcPts val="4200"/>
              </a:lnSpc>
              <a:spcBef>
                <a:spcPct val="0"/>
              </a:spcBef>
            </a:pPr>
            <a:r>
              <a:rPr lang="en-US" sz="3000">
                <a:solidFill>
                  <a:srgbClr val="000000"/>
                </a:solidFill>
                <a:latin typeface="M+"/>
                <a:ea typeface="M+"/>
                <a:cs typeface="M+"/>
                <a:sym typeface="M+"/>
              </a:rPr>
              <a:t>→デプロイ</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29</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61252" y="4246060"/>
            <a:ext cx="11591725" cy="4810399"/>
          </a:xfrm>
          <a:custGeom>
            <a:avLst/>
            <a:gdLst/>
            <a:ahLst/>
            <a:cxnLst/>
            <a:rect r="r" b="b" t="t" l="l"/>
            <a:pathLst>
              <a:path h="4810399" w="11591725">
                <a:moveTo>
                  <a:pt x="0" y="0"/>
                </a:moveTo>
                <a:lnTo>
                  <a:pt x="11591726" y="0"/>
                </a:lnTo>
                <a:lnTo>
                  <a:pt x="11591726" y="4810399"/>
                </a:lnTo>
                <a:lnTo>
                  <a:pt x="0" y="4810399"/>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過去のデプロイにロールバ</a:t>
            </a:r>
            <a:r>
              <a:rPr lang="en-US" sz="7200">
                <a:solidFill>
                  <a:srgbClr val="000000"/>
                </a:solidFill>
                <a:latin typeface="M+"/>
                <a:ea typeface="M+"/>
                <a:cs typeface="M+"/>
                <a:sym typeface="M+"/>
              </a:rPr>
              <a:t>ックする</a:t>
            </a:r>
          </a:p>
        </p:txBody>
      </p:sp>
      <p:sp>
        <p:nvSpPr>
          <p:cNvPr name="TextBox 4" id="4"/>
          <p:cNvSpPr txBox="true"/>
          <p:nvPr/>
        </p:nvSpPr>
        <p:spPr>
          <a:xfrm rot="0">
            <a:off x="1337991" y="2928033"/>
            <a:ext cx="14438249" cy="1039494"/>
          </a:xfrm>
          <a:prstGeom prst="rect">
            <a:avLst/>
          </a:prstGeom>
        </p:spPr>
        <p:txBody>
          <a:bodyPr anchor="t" rtlCol="false" tIns="0" lIns="0" bIns="0" rIns="0">
            <a:spAutoFit/>
          </a:bodyPr>
          <a:lstStyle/>
          <a:p>
            <a:pPr algn="l" marL="0" indent="0" lvl="0">
              <a:lnSpc>
                <a:spcPts val="4160"/>
              </a:lnSpc>
            </a:pPr>
            <a:r>
              <a:rPr lang="en-US" sz="2600">
                <a:solidFill>
                  <a:srgbClr val="000000"/>
                </a:solidFill>
                <a:latin typeface="M+"/>
                <a:ea typeface="M+"/>
                <a:cs typeface="M+"/>
                <a:sym typeface="M+"/>
              </a:rPr>
              <a:t>サイトを更新</a:t>
            </a:r>
            <a:r>
              <a:rPr lang="en-US" sz="2600">
                <a:solidFill>
                  <a:srgbClr val="000000"/>
                </a:solidFill>
                <a:latin typeface="M+"/>
                <a:ea typeface="M+"/>
                <a:cs typeface="M+"/>
                <a:sym typeface="M+"/>
              </a:rPr>
              <a:t>して不具合が出たときなどは、過去のデプロイに本番を戻せる（ロールバック）</a:t>
            </a:r>
          </a:p>
          <a:p>
            <a:pPr algn="l" marL="0" indent="0" lvl="0">
              <a:lnSpc>
                <a:spcPts val="4160"/>
              </a:lnSpc>
            </a:pPr>
            <a:r>
              <a:rPr lang="en-US" sz="2600">
                <a:solidFill>
                  <a:srgbClr val="000000"/>
                </a:solidFill>
                <a:latin typeface="M+"/>
                <a:ea typeface="M+"/>
                <a:cs typeface="M+"/>
                <a:sym typeface="M+"/>
              </a:rPr>
              <a:t>Deployments の一覧で戻したいデプロイの行の右端の「…」→ Rollback to this deployment</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30</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015802" y="4237379"/>
            <a:ext cx="8256396" cy="5020921"/>
          </a:xfrm>
          <a:custGeom>
            <a:avLst/>
            <a:gdLst/>
            <a:ahLst/>
            <a:cxnLst/>
            <a:rect r="r" b="b" t="t" l="l"/>
            <a:pathLst>
              <a:path h="5020921" w="8256396">
                <a:moveTo>
                  <a:pt x="0" y="0"/>
                </a:moveTo>
                <a:lnTo>
                  <a:pt x="8256396" y="0"/>
                </a:lnTo>
                <a:lnTo>
                  <a:pt x="8256396" y="5020921"/>
                </a:lnTo>
                <a:lnTo>
                  <a:pt x="0" y="502092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プロジェクトを削除する方法</a:t>
            </a:r>
          </a:p>
        </p:txBody>
      </p:sp>
      <p:sp>
        <p:nvSpPr>
          <p:cNvPr name="TextBox 4" id="4"/>
          <p:cNvSpPr txBox="true"/>
          <p:nvPr/>
        </p:nvSpPr>
        <p:spPr>
          <a:xfrm rot="0">
            <a:off x="1428750" y="2883870"/>
            <a:ext cx="14986274" cy="1039494"/>
          </a:xfrm>
          <a:prstGeom prst="rect">
            <a:avLst/>
          </a:prstGeom>
        </p:spPr>
        <p:txBody>
          <a:bodyPr anchor="t" rtlCol="false" tIns="0" lIns="0" bIns="0" rIns="0">
            <a:spAutoFit/>
          </a:bodyPr>
          <a:lstStyle/>
          <a:p>
            <a:pPr algn="l" marL="0" indent="0" lvl="0">
              <a:lnSpc>
                <a:spcPts val="4160"/>
              </a:lnSpc>
            </a:pPr>
            <a:r>
              <a:rPr lang="en-US" sz="2600">
                <a:solidFill>
                  <a:srgbClr val="000000"/>
                </a:solidFill>
                <a:latin typeface="M+"/>
                <a:ea typeface="M+"/>
                <a:cs typeface="M+"/>
                <a:sym typeface="M+"/>
              </a:rPr>
              <a:t>プロジェクトページの Settings を開き、一番下までスクロールして Delete（削除）</a:t>
            </a:r>
          </a:p>
          <a:p>
            <a:pPr algn="l" marL="0" indent="0" lvl="0">
              <a:lnSpc>
                <a:spcPts val="4160"/>
              </a:lnSpc>
            </a:pPr>
            <a:r>
              <a:rPr lang="en-US" sz="2600">
                <a:solidFill>
                  <a:srgbClr val="000000"/>
                </a:solidFill>
                <a:latin typeface="M+"/>
                <a:ea typeface="M+"/>
                <a:cs typeface="M+"/>
                <a:sym typeface="M+"/>
              </a:rPr>
              <a:t>削除すると プロジェクト名.pages.dev のサイトも公開停止になる</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31</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73231" y="2742164"/>
            <a:ext cx="8235467" cy="3654489"/>
          </a:xfrm>
          <a:custGeom>
            <a:avLst/>
            <a:gdLst/>
            <a:ahLst/>
            <a:cxnLst/>
            <a:rect r="r" b="b" t="t" l="l"/>
            <a:pathLst>
              <a:path h="3654489" w="8235467">
                <a:moveTo>
                  <a:pt x="0" y="0"/>
                </a:moveTo>
                <a:lnTo>
                  <a:pt x="8235467" y="0"/>
                </a:lnTo>
                <a:lnTo>
                  <a:pt x="8235467" y="3654488"/>
                </a:lnTo>
                <a:lnTo>
                  <a:pt x="0" y="3654488"/>
                </a:lnTo>
                <a:lnTo>
                  <a:pt x="0" y="0"/>
                </a:lnTo>
                <a:close/>
              </a:path>
            </a:pathLst>
          </a:custGeom>
          <a:blipFill>
            <a:blip r:embed="rId2"/>
            <a:stretch>
              <a:fillRect l="0" t="0" r="0" b="0"/>
            </a:stretch>
          </a:blipFill>
        </p:spPr>
      </p:sp>
      <p:sp>
        <p:nvSpPr>
          <p:cNvPr name="Freeform 3" id="3"/>
          <p:cNvSpPr/>
          <p:nvPr/>
        </p:nvSpPr>
        <p:spPr>
          <a:xfrm flipH="false" flipV="false" rot="0">
            <a:off x="9862667" y="5919945"/>
            <a:ext cx="2662833" cy="3036730"/>
          </a:xfrm>
          <a:custGeom>
            <a:avLst/>
            <a:gdLst/>
            <a:ahLst/>
            <a:cxnLst/>
            <a:rect r="r" b="b" t="t" l="l"/>
            <a:pathLst>
              <a:path h="3036730" w="2662833">
                <a:moveTo>
                  <a:pt x="0" y="0"/>
                </a:moveTo>
                <a:lnTo>
                  <a:pt x="2662833" y="0"/>
                </a:lnTo>
                <a:lnTo>
                  <a:pt x="2662833" y="3036731"/>
                </a:lnTo>
                <a:lnTo>
                  <a:pt x="0" y="3036731"/>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いろいろ作れます</a:t>
            </a:r>
          </a:p>
        </p:txBody>
      </p:sp>
      <p:sp>
        <p:nvSpPr>
          <p:cNvPr name="Freeform 5" id="5"/>
          <p:cNvSpPr/>
          <p:nvPr/>
        </p:nvSpPr>
        <p:spPr>
          <a:xfrm flipH="false" flipV="false" rot="0">
            <a:off x="8991445" y="1428750"/>
            <a:ext cx="7068111" cy="4598690"/>
          </a:xfrm>
          <a:custGeom>
            <a:avLst/>
            <a:gdLst/>
            <a:ahLst/>
            <a:cxnLst/>
            <a:rect r="r" b="b" t="t" l="l"/>
            <a:pathLst>
              <a:path h="4598690" w="7068111">
                <a:moveTo>
                  <a:pt x="0" y="0"/>
                </a:moveTo>
                <a:lnTo>
                  <a:pt x="7068110" y="0"/>
                </a:lnTo>
                <a:lnTo>
                  <a:pt x="7068110" y="4598690"/>
                </a:lnTo>
                <a:lnTo>
                  <a:pt x="0" y="4598690"/>
                </a:lnTo>
                <a:lnTo>
                  <a:pt x="0" y="0"/>
                </a:lnTo>
                <a:close/>
              </a:path>
            </a:pathLst>
          </a:custGeom>
          <a:blipFill>
            <a:blip r:embed="rId4"/>
            <a:stretch>
              <a:fillRect l="0" t="0" r="0" b="0"/>
            </a:stretch>
          </a:blipFill>
        </p:spPr>
      </p:sp>
      <p:sp>
        <p:nvSpPr>
          <p:cNvPr name="Freeform 6" id="6"/>
          <p:cNvSpPr/>
          <p:nvPr/>
        </p:nvSpPr>
        <p:spPr>
          <a:xfrm flipH="false" flipV="false" rot="0">
            <a:off x="12525500" y="3666831"/>
            <a:ext cx="4580370" cy="4145235"/>
          </a:xfrm>
          <a:custGeom>
            <a:avLst/>
            <a:gdLst/>
            <a:ahLst/>
            <a:cxnLst/>
            <a:rect r="r" b="b" t="t" l="l"/>
            <a:pathLst>
              <a:path h="4145235" w="4580370">
                <a:moveTo>
                  <a:pt x="0" y="0"/>
                </a:moveTo>
                <a:lnTo>
                  <a:pt x="4580370" y="0"/>
                </a:lnTo>
                <a:lnTo>
                  <a:pt x="4580370" y="4145234"/>
                </a:lnTo>
                <a:lnTo>
                  <a:pt x="0" y="4145234"/>
                </a:lnTo>
                <a:lnTo>
                  <a:pt x="0" y="0"/>
                </a:lnTo>
                <a:close/>
              </a:path>
            </a:pathLst>
          </a:custGeom>
          <a:blipFill>
            <a:blip r:embed="rId5"/>
            <a:stretch>
              <a:fillRect l="0" t="0" r="0" b="0"/>
            </a:stretch>
          </a:blipFill>
        </p:spPr>
      </p:sp>
      <p:sp>
        <p:nvSpPr>
          <p:cNvPr name="Freeform 7" id="7"/>
          <p:cNvSpPr/>
          <p:nvPr/>
        </p:nvSpPr>
        <p:spPr>
          <a:xfrm flipH="false" flipV="false" rot="0">
            <a:off x="1889241" y="5092537"/>
            <a:ext cx="6407109" cy="3582831"/>
          </a:xfrm>
          <a:custGeom>
            <a:avLst/>
            <a:gdLst/>
            <a:ahLst/>
            <a:cxnLst/>
            <a:rect r="r" b="b" t="t" l="l"/>
            <a:pathLst>
              <a:path h="3582831" w="6407109">
                <a:moveTo>
                  <a:pt x="0" y="0"/>
                </a:moveTo>
                <a:lnTo>
                  <a:pt x="6407109" y="0"/>
                </a:lnTo>
                <a:lnTo>
                  <a:pt x="6407109" y="3582831"/>
                </a:lnTo>
                <a:lnTo>
                  <a:pt x="0" y="3582831"/>
                </a:lnTo>
                <a:lnTo>
                  <a:pt x="0" y="0"/>
                </a:lnTo>
                <a:close/>
              </a:path>
            </a:pathLst>
          </a:custGeom>
          <a:blipFill>
            <a:blip r:embed="rId6"/>
            <a:stretch>
              <a:fillRect l="0" t="0" r="0" b="-24509"/>
            </a:stretch>
          </a:blipFill>
        </p:spPr>
      </p:sp>
      <p:sp>
        <p:nvSpPr>
          <p:cNvPr name="Freeform 8" id="8"/>
          <p:cNvSpPr/>
          <p:nvPr/>
        </p:nvSpPr>
        <p:spPr>
          <a:xfrm flipH="false" flipV="false" rot="0">
            <a:off x="7169822" y="5373883"/>
            <a:ext cx="2692845" cy="3301485"/>
          </a:xfrm>
          <a:custGeom>
            <a:avLst/>
            <a:gdLst/>
            <a:ahLst/>
            <a:cxnLst/>
            <a:rect r="r" b="b" t="t" l="l"/>
            <a:pathLst>
              <a:path h="3301485" w="2692845">
                <a:moveTo>
                  <a:pt x="0" y="0"/>
                </a:moveTo>
                <a:lnTo>
                  <a:pt x="2692845" y="0"/>
                </a:lnTo>
                <a:lnTo>
                  <a:pt x="2692845" y="3301485"/>
                </a:lnTo>
                <a:lnTo>
                  <a:pt x="0" y="3301485"/>
                </a:lnTo>
                <a:lnTo>
                  <a:pt x="0" y="0"/>
                </a:lnTo>
                <a:close/>
              </a:path>
            </a:pathLst>
          </a:custGeom>
          <a:blipFill>
            <a:blip r:embed="rId7"/>
            <a:stretch>
              <a:fillRect l="-14517" t="-9007" r="0" b="0"/>
            </a:stretch>
          </a:blipFill>
        </p:spPr>
      </p:sp>
      <p:sp>
        <p:nvSpPr>
          <p:cNvPr name="Freeform 9" id="9">
            <a:hlinkClick r:id="rId9" tooltip="https://wakahoncafe.pages.dev"/>
          </p:cNvPr>
          <p:cNvSpPr/>
          <p:nvPr/>
        </p:nvSpPr>
        <p:spPr>
          <a:xfrm flipH="false" flipV="false" rot="0">
            <a:off x="13263975" y="5919945"/>
            <a:ext cx="3995325" cy="2870235"/>
          </a:xfrm>
          <a:custGeom>
            <a:avLst/>
            <a:gdLst/>
            <a:ahLst/>
            <a:cxnLst/>
            <a:rect r="r" b="b" t="t" l="l"/>
            <a:pathLst>
              <a:path h="2870235" w="3995325">
                <a:moveTo>
                  <a:pt x="0" y="0"/>
                </a:moveTo>
                <a:lnTo>
                  <a:pt x="3995325" y="0"/>
                </a:lnTo>
                <a:lnTo>
                  <a:pt x="3995325" y="2870236"/>
                </a:lnTo>
                <a:lnTo>
                  <a:pt x="0" y="2870236"/>
                </a:lnTo>
                <a:lnTo>
                  <a:pt x="0" y="0"/>
                </a:lnTo>
                <a:close/>
              </a:path>
            </a:pathLst>
          </a:custGeom>
          <a:blipFill>
            <a:blip r:embed="rId8"/>
            <a:stretch>
              <a:fillRect l="0" t="0" r="0" b="-25626"/>
            </a:stretch>
          </a:blipFill>
        </p:spPr>
      </p:sp>
      <p:sp>
        <p:nvSpPr>
          <p:cNvPr name="TextBox 10" id="10"/>
          <p:cNvSpPr txBox="true"/>
          <p:nvPr/>
        </p:nvSpPr>
        <p:spPr>
          <a:xfrm rot="0">
            <a:off x="1669385" y="8899526"/>
            <a:ext cx="14949229" cy="358774"/>
          </a:xfrm>
          <a:prstGeom prst="rect">
            <a:avLst/>
          </a:prstGeom>
        </p:spPr>
        <p:txBody>
          <a:bodyPr anchor="t" rtlCol="false" tIns="0" lIns="0" bIns="0" rIns="0">
            <a:spAutoFit/>
          </a:bodyPr>
          <a:lstStyle/>
          <a:p>
            <a:pPr algn="l" marL="0" indent="0" lvl="0">
              <a:lnSpc>
                <a:spcPts val="2800"/>
              </a:lnSpc>
              <a:spcBef>
                <a:spcPct val="0"/>
              </a:spcBef>
            </a:pPr>
            <a:r>
              <a:rPr lang="en-US" sz="2000">
                <a:solidFill>
                  <a:srgbClr val="000000"/>
                </a:solidFill>
                <a:latin typeface="M+"/>
                <a:ea typeface="M+"/>
                <a:cs typeface="M+"/>
                <a:sym typeface="M+"/>
              </a:rPr>
              <a:t>詳細は：</a:t>
            </a:r>
            <a:r>
              <a:rPr lang="en-US" sz="2000" u="sng">
                <a:solidFill>
                  <a:srgbClr val="000000"/>
                </a:solidFill>
                <a:latin typeface="M+"/>
                <a:ea typeface="M+"/>
                <a:cs typeface="M+"/>
                <a:sym typeface="M+"/>
                <a:hlinkClick r:id="rId10" tooltip="https://vibecodingnotes.com/handson-cloudflare-static-upload/"/>
              </a:rPr>
              <a:t>CloudflareにHTMLファイルなどをブラウザでアップロードしてWebサイトとして公開する | Vibecoding Notes </a:t>
            </a:r>
          </a:p>
        </p:txBody>
      </p:sp>
      <p:sp>
        <p:nvSpPr>
          <p:cNvPr name="TextBox 11" id="11"/>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32</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A5D6A7"/>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33</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初級</a:t>
            </a:r>
          </a:p>
          <a:p>
            <a:pPr algn="ctr" marL="0" indent="0" lvl="0">
              <a:lnSpc>
                <a:spcPts val="10080"/>
              </a:lnSpc>
              <a:spcBef>
                <a:spcPct val="0"/>
              </a:spcBef>
            </a:pPr>
            <a:r>
              <a:rPr lang="en-US" sz="7200">
                <a:solidFill>
                  <a:srgbClr val="FFFFFF"/>
                </a:solidFill>
                <a:latin typeface="M+"/>
                <a:ea typeface="M+"/>
                <a:cs typeface="M+"/>
                <a:sym typeface="M+"/>
              </a:rPr>
              <a:t>Wrangler でデプロイ</a:t>
            </a:r>
          </a:p>
        </p:txBody>
      </p:sp>
      <p:sp>
        <p:nvSpPr>
          <p:cNvPr name="TextBox 4" id="4"/>
          <p:cNvSpPr txBox="true"/>
          <p:nvPr/>
        </p:nvSpPr>
        <p:spPr>
          <a:xfrm rot="0">
            <a:off x="2703351" y="8715375"/>
            <a:ext cx="12881297" cy="542925"/>
          </a:xfrm>
          <a:prstGeom prst="rect">
            <a:avLst/>
          </a:prstGeom>
        </p:spPr>
        <p:txBody>
          <a:bodyPr anchor="t" rtlCol="false" tIns="0" lIns="0" bIns="0" rIns="0">
            <a:spAutoFit/>
          </a:bodyPr>
          <a:lstStyle/>
          <a:p>
            <a:pPr algn="ctr">
              <a:lnSpc>
                <a:spcPts val="4200"/>
              </a:lnSpc>
            </a:pPr>
            <a:r>
              <a:rPr lang="en-US" sz="3000" b="true">
                <a:solidFill>
                  <a:srgbClr val="FFFFFF"/>
                </a:solidFill>
                <a:latin typeface="M+ Bold"/>
                <a:ea typeface="M+ Bold"/>
                <a:cs typeface="M+ Bold"/>
                <a:sym typeface="M+ Bold"/>
              </a:rPr>
              <a:t>[WRG]</a:t>
            </a:r>
            <a:r>
              <a:rPr lang="en-US" sz="3000">
                <a:solidFill>
                  <a:srgbClr val="FFFFFF"/>
                </a:solidFill>
                <a:latin typeface="M+"/>
                <a:ea typeface="M+"/>
                <a:cs typeface="M+"/>
                <a:sym typeface="M+"/>
              </a:rPr>
              <a:t> </a:t>
            </a:r>
            <a:r>
              <a:rPr lang="en-US" b="true" sz="3000" u="sng">
                <a:solidFill>
                  <a:srgbClr val="FFFFFF"/>
                </a:solidFill>
                <a:latin typeface="M+ Bold"/>
                <a:ea typeface="M+ Bold"/>
                <a:cs typeface="M+ Bold"/>
                <a:sym typeface="M+ Bold"/>
                <a:hlinkClick r:id="rId2" tooltip="https://vibecodingnotes.com/handson-cloudflare-wrangler/"/>
              </a:rPr>
              <a:t>https://vibecodingnotes.com/handson-cloudflare-wrangler/</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19281" y="3007695"/>
            <a:ext cx="8829123" cy="4927883"/>
          </a:xfrm>
          <a:custGeom>
            <a:avLst/>
            <a:gdLst/>
            <a:ahLst/>
            <a:cxnLst/>
            <a:rect r="r" b="b" t="t" l="l"/>
            <a:pathLst>
              <a:path h="4927883" w="8829123">
                <a:moveTo>
                  <a:pt x="0" y="0"/>
                </a:moveTo>
                <a:lnTo>
                  <a:pt x="8829123" y="0"/>
                </a:lnTo>
                <a:lnTo>
                  <a:pt x="8829123" y="4927882"/>
                </a:lnTo>
                <a:lnTo>
                  <a:pt x="0" y="4927882"/>
                </a:lnTo>
                <a:lnTo>
                  <a:pt x="0" y="0"/>
                </a:lnTo>
                <a:close/>
              </a:path>
            </a:pathLst>
          </a:custGeom>
          <a:blipFill>
            <a:blip r:embed="rId2"/>
            <a:stretch>
              <a:fillRect l="0" t="0" r="0" b="0"/>
            </a:stretch>
          </a:blipFill>
        </p:spPr>
      </p:sp>
      <p:sp>
        <p:nvSpPr>
          <p:cNvPr name="TextBox 3" id="3"/>
          <p:cNvSpPr txBox="true"/>
          <p:nvPr/>
        </p:nvSpPr>
        <p:spPr>
          <a:xfrm rot="0">
            <a:off x="1428750" y="1238250"/>
            <a:ext cx="7421394"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Wrangler とは</a:t>
            </a:r>
          </a:p>
        </p:txBody>
      </p:sp>
      <p:sp>
        <p:nvSpPr>
          <p:cNvPr name="TextBox 4" id="4"/>
          <p:cNvSpPr txBox="true"/>
          <p:nvPr/>
        </p:nvSpPr>
        <p:spPr>
          <a:xfrm rot="0">
            <a:off x="1428750" y="2864820"/>
            <a:ext cx="5997389" cy="48672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Wrangler（ラングラー）とは Cloudflare が公式に提供するコマンドラインツール（CLI）</a:t>
            </a:r>
          </a:p>
          <a:p>
            <a:pPr algn="l" marL="647700" indent="-323850" lvl="1">
              <a:lnSpc>
                <a:spcPts val="4800"/>
              </a:lnSpc>
              <a:buFont typeface="Arial"/>
              <a:buChar char="•"/>
            </a:pPr>
            <a:r>
              <a:rPr lang="en-US" sz="3000">
                <a:solidFill>
                  <a:srgbClr val="000000"/>
                </a:solidFill>
                <a:latin typeface="M+"/>
                <a:ea typeface="M+"/>
                <a:cs typeface="M+"/>
                <a:sym typeface="M+"/>
              </a:rPr>
              <a:t>ターミナルから Cloudflare の操作（デプロイなど）ができる</a:t>
            </a:r>
          </a:p>
          <a:p>
            <a:pPr algn="l" marL="647700" indent="-323850" lvl="1">
              <a:lnSpc>
                <a:spcPts val="4800"/>
              </a:lnSpc>
              <a:buFont typeface="Arial"/>
              <a:buChar char="•"/>
            </a:pPr>
            <a:r>
              <a:rPr lang="en-US" sz="3000">
                <a:solidFill>
                  <a:srgbClr val="000000"/>
                </a:solidFill>
                <a:latin typeface="M+"/>
                <a:ea typeface="M+"/>
                <a:cs typeface="M+"/>
                <a:sym typeface="M+"/>
              </a:rPr>
              <a:t>ターミナルから操作できるということは、Claude Codeから操作できるということ</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34</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861455" y="4574512"/>
            <a:ext cx="5445192" cy="4135966"/>
          </a:xfrm>
          <a:custGeom>
            <a:avLst/>
            <a:gdLst/>
            <a:ahLst/>
            <a:cxnLst/>
            <a:rect r="r" b="b" t="t" l="l"/>
            <a:pathLst>
              <a:path h="4135966" w="5445192">
                <a:moveTo>
                  <a:pt x="0" y="0"/>
                </a:moveTo>
                <a:lnTo>
                  <a:pt x="5445192" y="0"/>
                </a:lnTo>
                <a:lnTo>
                  <a:pt x="5445192" y="4135966"/>
                </a:lnTo>
                <a:lnTo>
                  <a:pt x="0" y="4135966"/>
                </a:lnTo>
                <a:lnTo>
                  <a:pt x="0" y="0"/>
                </a:lnTo>
                <a:close/>
              </a:path>
            </a:pathLst>
          </a:custGeom>
          <a:blipFill>
            <a:blip r:embed="rId2"/>
            <a:stretch>
              <a:fillRect l="0" t="0" r="0" b="0"/>
            </a:stretch>
          </a:blipFill>
        </p:spPr>
      </p:sp>
      <p:sp>
        <p:nvSpPr>
          <p:cNvPr name="Freeform 3" id="3"/>
          <p:cNvSpPr/>
          <p:nvPr/>
        </p:nvSpPr>
        <p:spPr>
          <a:xfrm flipH="false" flipV="false" rot="0">
            <a:off x="2460791" y="4907163"/>
            <a:ext cx="6518557" cy="4351137"/>
          </a:xfrm>
          <a:custGeom>
            <a:avLst/>
            <a:gdLst/>
            <a:ahLst/>
            <a:cxnLst/>
            <a:rect r="r" b="b" t="t" l="l"/>
            <a:pathLst>
              <a:path h="4351137" w="6518557">
                <a:moveTo>
                  <a:pt x="0" y="0"/>
                </a:moveTo>
                <a:lnTo>
                  <a:pt x="6518556" y="0"/>
                </a:lnTo>
                <a:lnTo>
                  <a:pt x="6518556" y="4351137"/>
                </a:lnTo>
                <a:lnTo>
                  <a:pt x="0" y="4351137"/>
                </a:lnTo>
                <a:lnTo>
                  <a:pt x="0" y="0"/>
                </a:lnTo>
                <a:close/>
              </a:path>
            </a:pathLst>
          </a:custGeom>
          <a:blipFill>
            <a:blip r:embed="rId3"/>
            <a:stretch>
              <a:fillRect l="0" t="0" r="0" b="0"/>
            </a:stretch>
          </a:blipFill>
        </p:spPr>
      </p:sp>
      <p:grpSp>
        <p:nvGrpSpPr>
          <p:cNvPr name="Group 4" id="4"/>
          <p:cNvGrpSpPr/>
          <p:nvPr/>
        </p:nvGrpSpPr>
        <p:grpSpPr>
          <a:xfrm rot="0">
            <a:off x="11534878" y="8443148"/>
            <a:ext cx="5324372" cy="965965"/>
            <a:chOff x="0" y="0"/>
            <a:chExt cx="1402304" cy="254410"/>
          </a:xfrm>
        </p:grpSpPr>
        <p:sp>
          <p:nvSpPr>
            <p:cNvPr name="Freeform 5" id="5"/>
            <p:cNvSpPr/>
            <p:nvPr/>
          </p:nvSpPr>
          <p:spPr>
            <a:xfrm flipH="false" flipV="false" rot="0">
              <a:off x="0" y="0"/>
              <a:ext cx="1402304" cy="254410"/>
            </a:xfrm>
            <a:custGeom>
              <a:avLst/>
              <a:gdLst/>
              <a:ahLst/>
              <a:cxnLst/>
              <a:rect r="r" b="b" t="t" l="l"/>
              <a:pathLst>
                <a:path h="254410" w="1402304">
                  <a:moveTo>
                    <a:pt x="0" y="0"/>
                  </a:moveTo>
                  <a:lnTo>
                    <a:pt x="1402304" y="0"/>
                  </a:lnTo>
                  <a:lnTo>
                    <a:pt x="1402304" y="254410"/>
                  </a:lnTo>
                  <a:lnTo>
                    <a:pt x="0" y="254410"/>
                  </a:lnTo>
                  <a:close/>
                </a:path>
              </a:pathLst>
            </a:custGeom>
            <a:solidFill>
              <a:srgbClr val="5170FF"/>
            </a:solidFill>
          </p:spPr>
        </p:sp>
        <p:sp>
          <p:nvSpPr>
            <p:cNvPr name="TextBox 6" id="6"/>
            <p:cNvSpPr txBox="true"/>
            <p:nvPr/>
          </p:nvSpPr>
          <p:spPr>
            <a:xfrm>
              <a:off x="0" y="-38100"/>
              <a:ext cx="1402304" cy="292510"/>
            </a:xfrm>
            <a:prstGeom prst="rect">
              <a:avLst/>
            </a:prstGeom>
          </p:spPr>
          <p:txBody>
            <a:bodyPr anchor="ctr" rtlCol="false" tIns="50800" lIns="50800" bIns="50800" rIns="50800"/>
            <a:lstStyle/>
            <a:p>
              <a:pPr algn="ctr">
                <a:lnSpc>
                  <a:spcPts val="2240"/>
                </a:lnSpc>
              </a:pPr>
              <a:r>
                <a:rPr lang="en-US" sz="1600" b="true">
                  <a:solidFill>
                    <a:srgbClr val="FFFFFF"/>
                  </a:solidFill>
                  <a:latin typeface="M+ Bold"/>
                  <a:ea typeface="M+ Bold"/>
                  <a:cs typeface="M+ Bold"/>
                  <a:sym typeface="M+ Bold"/>
                </a:rPr>
                <a:t>インストール後、 Claude </a:t>
              </a:r>
              <a:r>
                <a:rPr lang="en-US" sz="1600" b="true">
                  <a:solidFill>
                    <a:srgbClr val="FFFFFF"/>
                  </a:solidFill>
                  <a:latin typeface="M+ Bold"/>
                  <a:ea typeface="M+ Bold"/>
                  <a:cs typeface="M+ Bold"/>
                  <a:sym typeface="M+ Bold"/>
                </a:rPr>
                <a:t>デスクトップアプリが</a:t>
              </a:r>
            </a:p>
            <a:p>
              <a:pPr algn="ctr">
                <a:lnSpc>
                  <a:spcPts val="2240"/>
                </a:lnSpc>
              </a:pPr>
              <a:r>
                <a:rPr lang="en-US" b="true" sz="1600">
                  <a:solidFill>
                    <a:srgbClr val="FFFFFF"/>
                  </a:solidFill>
                  <a:latin typeface="M+ Bold"/>
                  <a:ea typeface="M+ Bold"/>
                  <a:cs typeface="M+ Bold"/>
                  <a:sym typeface="M+ Bold"/>
                </a:rPr>
                <a:t>起動している状態だったら再起動すること</a:t>
              </a:r>
            </a:p>
          </p:txBody>
        </p:sp>
      </p:grpSp>
      <p:sp>
        <p:nvSpPr>
          <p:cNvPr name="TextBox 7" id="7"/>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Node.js のインストール</a:t>
            </a:r>
          </a:p>
        </p:txBody>
      </p:sp>
      <p:sp>
        <p:nvSpPr>
          <p:cNvPr name="TextBox 8" id="8"/>
          <p:cNvSpPr txBox="true"/>
          <p:nvPr/>
        </p:nvSpPr>
        <p:spPr>
          <a:xfrm rot="0">
            <a:off x="1428750" y="2864820"/>
            <a:ext cx="13036123" cy="18192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Wrangler を使うためには Node.js が必要！</a:t>
            </a:r>
          </a:p>
          <a:p>
            <a:pPr algn="l" marL="0" indent="0" lvl="0">
              <a:lnSpc>
                <a:spcPts val="4800"/>
              </a:lnSpc>
            </a:pPr>
            <a:r>
              <a:rPr lang="en-US" sz="3000">
                <a:solidFill>
                  <a:srgbClr val="000000"/>
                </a:solidFill>
                <a:latin typeface="M+"/>
                <a:ea typeface="M+"/>
                <a:cs typeface="M+"/>
                <a:sym typeface="M+"/>
              </a:rPr>
              <a:t>Node.js の公式サイト（</a:t>
            </a:r>
            <a:r>
              <a:rPr lang="en-US" sz="3000" u="sng">
                <a:solidFill>
                  <a:srgbClr val="000000"/>
                </a:solidFill>
                <a:latin typeface="M+"/>
                <a:ea typeface="M+"/>
                <a:cs typeface="M+"/>
                <a:sym typeface="M+"/>
                <a:hlinkClick r:id="rId4" tooltip="https://nodejs.org/ja"/>
              </a:rPr>
              <a:t>https://nodejs.org/ja</a:t>
            </a:r>
            <a:r>
              <a:rPr lang="en-US" sz="3000">
                <a:solidFill>
                  <a:srgbClr val="000000"/>
                </a:solidFill>
                <a:latin typeface="M+"/>
                <a:ea typeface="M+"/>
                <a:cs typeface="M+"/>
                <a:sym typeface="M+"/>
              </a:rPr>
              <a:t>）からインストーラー（Mac/Windows）をダウンロードしてインストールする</a:t>
            </a:r>
          </a:p>
        </p:txBody>
      </p:sp>
      <p:sp>
        <p:nvSpPr>
          <p:cNvPr name="TextBox 9" id="9"/>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35</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112306" y="3007695"/>
            <a:ext cx="6146994" cy="5751229"/>
          </a:xfrm>
          <a:custGeom>
            <a:avLst/>
            <a:gdLst/>
            <a:ahLst/>
            <a:cxnLst/>
            <a:rect r="r" b="b" t="t" l="l"/>
            <a:pathLst>
              <a:path h="5751229" w="6146994">
                <a:moveTo>
                  <a:pt x="0" y="0"/>
                </a:moveTo>
                <a:lnTo>
                  <a:pt x="6146994" y="0"/>
                </a:lnTo>
                <a:lnTo>
                  <a:pt x="6146994" y="5751229"/>
                </a:lnTo>
                <a:lnTo>
                  <a:pt x="0" y="5751229"/>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Wrangler で Cloudflare にログイン</a:t>
            </a:r>
          </a:p>
        </p:txBody>
      </p:sp>
      <p:sp>
        <p:nvSpPr>
          <p:cNvPr name="TextBox 4" id="4"/>
          <p:cNvSpPr txBox="true"/>
          <p:nvPr/>
        </p:nvSpPr>
        <p:spPr>
          <a:xfrm rot="0">
            <a:off x="1428750" y="2883870"/>
            <a:ext cx="9037552" cy="5601335"/>
          </a:xfrm>
          <a:prstGeom prst="rect">
            <a:avLst/>
          </a:prstGeom>
        </p:spPr>
        <p:txBody>
          <a:bodyPr anchor="t" rtlCol="false" tIns="0" lIns="0" bIns="0" rIns="0">
            <a:spAutoFit/>
          </a:bodyPr>
          <a:lstStyle/>
          <a:p>
            <a:pPr algn="l">
              <a:lnSpc>
                <a:spcPts val="4480"/>
              </a:lnSpc>
            </a:pPr>
            <a:r>
              <a:rPr lang="en-US" sz="2800">
                <a:solidFill>
                  <a:srgbClr val="000000"/>
                </a:solidFill>
                <a:latin typeface="M+"/>
                <a:ea typeface="M+"/>
                <a:cs typeface="M+"/>
                <a:sym typeface="M+"/>
              </a:rPr>
              <a:t>Wrangler から Cloudflare を操作するには、Wrangler でのログインが必要</a:t>
            </a:r>
          </a:p>
          <a:p>
            <a:pPr algn="l">
              <a:lnSpc>
                <a:spcPts val="4480"/>
              </a:lnSpc>
            </a:pPr>
          </a:p>
          <a:p>
            <a:pPr algn="l" marL="604521" indent="-302261" lvl="1">
              <a:lnSpc>
                <a:spcPts val="4480"/>
              </a:lnSpc>
              <a:buAutoNum type="arabicPeriod" startAt="1"/>
            </a:pPr>
            <a:r>
              <a:rPr lang="en-US" sz="2800">
                <a:solidFill>
                  <a:srgbClr val="000000"/>
                </a:solidFill>
                <a:latin typeface="M+"/>
                <a:ea typeface="M+"/>
                <a:cs typeface="M+"/>
                <a:sym typeface="M+"/>
              </a:rPr>
              <a:t>ターミナルを開く</a:t>
            </a:r>
          </a:p>
          <a:p>
            <a:pPr algn="l" marL="1209042" indent="-403014" lvl="2">
              <a:lnSpc>
                <a:spcPts val="4480"/>
              </a:lnSpc>
              <a:buFont typeface="Arial"/>
              <a:buChar char="⚬"/>
            </a:pPr>
            <a:r>
              <a:rPr lang="en-US" sz="2800">
                <a:solidFill>
                  <a:srgbClr val="000000"/>
                </a:solidFill>
                <a:latin typeface="M+"/>
                <a:ea typeface="M+"/>
                <a:cs typeface="M+"/>
                <a:sym typeface="M+"/>
              </a:rPr>
              <a:t>Mac: </a:t>
            </a:r>
            <a:r>
              <a:rPr lang="en-US" sz="2800">
                <a:solidFill>
                  <a:srgbClr val="000000"/>
                </a:solidFill>
                <a:latin typeface="M+"/>
                <a:ea typeface="M+"/>
                <a:cs typeface="M+"/>
                <a:sym typeface="M+"/>
              </a:rPr>
              <a:t>Cmd + スペース  → terminal と検索して起動</a:t>
            </a:r>
          </a:p>
          <a:p>
            <a:pPr algn="l" marL="1209042" indent="-403014" lvl="2">
              <a:lnSpc>
                <a:spcPts val="4480"/>
              </a:lnSpc>
              <a:buFont typeface="Arial"/>
              <a:buChar char="⚬"/>
            </a:pPr>
            <a:r>
              <a:rPr lang="en-US" sz="2800">
                <a:solidFill>
                  <a:srgbClr val="000000"/>
                </a:solidFill>
                <a:latin typeface="M+"/>
                <a:ea typeface="M+"/>
                <a:cs typeface="M+"/>
                <a:sym typeface="M+"/>
              </a:rPr>
              <a:t>Win: スタートメニューで cmd と検索して起動</a:t>
            </a:r>
          </a:p>
          <a:p>
            <a:pPr algn="l" marL="604521" indent="-302261" lvl="1">
              <a:lnSpc>
                <a:spcPts val="4480"/>
              </a:lnSpc>
              <a:buAutoNum type="arabicPeriod" startAt="1"/>
            </a:pPr>
            <a:r>
              <a:rPr lang="en-US" sz="2800">
                <a:solidFill>
                  <a:srgbClr val="000000"/>
                </a:solidFill>
                <a:latin typeface="M+"/>
                <a:ea typeface="M+"/>
                <a:cs typeface="M+"/>
                <a:sym typeface="M+"/>
              </a:rPr>
              <a:t>ログインコマンド（↓）をそこで実行</a:t>
            </a:r>
          </a:p>
          <a:p>
            <a:pPr algn="l" marL="1209042" indent="-403014" lvl="2">
              <a:lnSpc>
                <a:spcPts val="4480"/>
              </a:lnSpc>
              <a:buFont typeface="Arial"/>
              <a:buChar char="⚬"/>
            </a:pPr>
            <a:r>
              <a:rPr lang="en-US" b="true" sz="2800">
                <a:solidFill>
                  <a:srgbClr val="000000"/>
                </a:solidFill>
                <a:latin typeface="M+ Bold"/>
                <a:ea typeface="M+ Bold"/>
                <a:cs typeface="M+ Bold"/>
                <a:sym typeface="M+ Bold"/>
              </a:rPr>
              <a:t>npx wrangler login</a:t>
            </a:r>
          </a:p>
          <a:p>
            <a:pPr algn="l" marL="604521" indent="-302261" lvl="1">
              <a:lnSpc>
                <a:spcPts val="4480"/>
              </a:lnSpc>
              <a:buAutoNum type="arabicPeriod" startAt="1"/>
            </a:pPr>
            <a:r>
              <a:rPr lang="en-US" sz="2800">
                <a:solidFill>
                  <a:srgbClr val="000000"/>
                </a:solidFill>
                <a:latin typeface="M+"/>
                <a:ea typeface="M+"/>
                <a:cs typeface="M+"/>
                <a:sym typeface="M+"/>
              </a:rPr>
              <a:t>ブラウザで承認画面が開くので進めていく</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36</a:t>
            </a:r>
          </a:p>
        </p:txBody>
      </p:sp>
      <p:sp>
        <p:nvSpPr>
          <p:cNvPr name="AutoShape 6" id="6"/>
          <p:cNvSpPr/>
          <p:nvPr/>
        </p:nvSpPr>
        <p:spPr>
          <a:xfrm flipV="true">
            <a:off x="10466302" y="7663412"/>
            <a:ext cx="1292006" cy="346192"/>
          </a:xfrm>
          <a:prstGeom prst="line">
            <a:avLst/>
          </a:prstGeom>
          <a:ln cap="rnd" w="180975">
            <a:solidFill>
              <a:srgbClr val="FF5757"/>
            </a:solidFill>
            <a:prstDash val="solid"/>
            <a:headEnd type="none" len="sm" w="sm"/>
            <a:tailEnd type="triangle" len="med" w="lg"/>
          </a:ln>
        </p:spPr>
      </p:sp>
      <p:sp>
        <p:nvSpPr>
          <p:cNvPr name="TextBox 7" id="7"/>
          <p:cNvSpPr txBox="true"/>
          <p:nvPr/>
        </p:nvSpPr>
        <p:spPr>
          <a:xfrm rot="0">
            <a:off x="1024868" y="8899525"/>
            <a:ext cx="3080313" cy="358775"/>
          </a:xfrm>
          <a:prstGeom prst="rect">
            <a:avLst/>
          </a:prstGeom>
        </p:spPr>
        <p:txBody>
          <a:bodyPr anchor="t" rtlCol="false" tIns="0" lIns="0" bIns="0" rIns="0">
            <a:spAutoFit/>
          </a:bodyPr>
          <a:lstStyle/>
          <a:p>
            <a:pPr algn="ctr">
              <a:lnSpc>
                <a:spcPts val="2800"/>
              </a:lnSpc>
              <a:spcBef>
                <a:spcPct val="0"/>
              </a:spcBef>
            </a:pPr>
            <a:r>
              <a:rPr lang="en-US" sz="2000" u="sng">
                <a:solidFill>
                  <a:srgbClr val="1800AD"/>
                </a:solidFill>
                <a:latin typeface="M+"/>
                <a:ea typeface="M+"/>
                <a:cs typeface="M+"/>
                <a:sym typeface="M+"/>
                <a:hlinkClick r:id="rId3" tooltip="https://vibecodingnotes.com/prompts/kukude/"/>
              </a:rPr>
              <a:t>🗒️</a:t>
            </a:r>
            <a:r>
              <a:rPr lang="en-US" sz="2000" u="sng">
                <a:solidFill>
                  <a:srgbClr val="1800AD"/>
                </a:solidFill>
                <a:latin typeface="M+"/>
                <a:ea typeface="M+"/>
                <a:cs typeface="M+"/>
                <a:sym typeface="M+"/>
                <a:hlinkClick r:id="rId4" tooltip="https://vibecodingnotes.com/prompts/kukude/"/>
              </a:rPr>
              <a:t>コピペ用プロンプト集</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77044" y="3494085"/>
            <a:ext cx="10682256" cy="6683087"/>
          </a:xfrm>
          <a:custGeom>
            <a:avLst/>
            <a:gdLst/>
            <a:ahLst/>
            <a:cxnLst/>
            <a:rect r="r" b="b" t="t" l="l"/>
            <a:pathLst>
              <a:path h="6683087" w="10682256">
                <a:moveTo>
                  <a:pt x="0" y="0"/>
                </a:moveTo>
                <a:lnTo>
                  <a:pt x="10682256" y="0"/>
                </a:lnTo>
                <a:lnTo>
                  <a:pt x="10682256" y="6683086"/>
                </a:lnTo>
                <a:lnTo>
                  <a:pt x="0" y="6683086"/>
                </a:lnTo>
                <a:lnTo>
                  <a:pt x="0" y="0"/>
                </a:lnTo>
                <a:close/>
              </a:path>
            </a:pathLst>
          </a:custGeom>
          <a:blipFill>
            <a:blip r:embed="rId2"/>
            <a:stretch>
              <a:fillRect l="0" t="0" r="0" b="0"/>
            </a:stretch>
          </a:blipFill>
        </p:spPr>
      </p:sp>
      <p:sp>
        <p:nvSpPr>
          <p:cNvPr name="TextBox 3" id="3"/>
          <p:cNvSpPr txBox="true"/>
          <p:nvPr/>
        </p:nvSpPr>
        <p:spPr>
          <a:xfrm rot="0">
            <a:off x="1428750" y="2864820"/>
            <a:ext cx="11820165" cy="5476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Claudeデスクトップアプリのさっきのセッション（supフォルダ）。</a:t>
            </a:r>
          </a:p>
          <a:p>
            <a:pPr algn="l">
              <a:lnSpc>
                <a:spcPts val="4800"/>
              </a:lnSpc>
            </a:pPr>
            <a:r>
              <a:rPr lang="en-US" sz="3000">
                <a:solidFill>
                  <a:srgbClr val="000000"/>
                </a:solidFill>
                <a:latin typeface="M+"/>
                <a:ea typeface="M+"/>
                <a:cs typeface="M+"/>
                <a:sym typeface="M+"/>
              </a:rPr>
              <a:t>派手な Hello World が</a:t>
            </a:r>
          </a:p>
          <a:p>
            <a:pPr algn="l">
              <a:lnSpc>
                <a:spcPts val="4800"/>
              </a:lnSpc>
            </a:pPr>
            <a:r>
              <a:rPr lang="en-US" sz="3000">
                <a:solidFill>
                  <a:srgbClr val="000000"/>
                </a:solidFill>
                <a:latin typeface="M+"/>
                <a:ea typeface="M+"/>
                <a:cs typeface="M+"/>
                <a:sym typeface="M+"/>
              </a:rPr>
              <a:t>表示されるWebサイト。</a:t>
            </a:r>
          </a:p>
          <a:p>
            <a:pPr algn="l">
              <a:lnSpc>
                <a:spcPts val="4800"/>
              </a:lnSpc>
            </a:pPr>
            <a:r>
              <a:rPr lang="en-US" sz="3000">
                <a:solidFill>
                  <a:srgbClr val="000000"/>
                </a:solidFill>
                <a:latin typeface="M+"/>
                <a:ea typeface="M+"/>
                <a:cs typeface="M+"/>
                <a:sym typeface="M+"/>
              </a:rPr>
              <a:t>これを修正して、</a:t>
            </a:r>
          </a:p>
          <a:p>
            <a:pPr algn="l">
              <a:lnSpc>
                <a:spcPts val="4800"/>
              </a:lnSpc>
            </a:pPr>
            <a:r>
              <a:rPr lang="en-US" sz="3000">
                <a:solidFill>
                  <a:srgbClr val="000000"/>
                </a:solidFill>
                <a:latin typeface="M+"/>
                <a:ea typeface="M+"/>
                <a:cs typeface="M+"/>
                <a:sym typeface="M+"/>
              </a:rPr>
              <a:t>Wrangler で再デプロイする。</a:t>
            </a:r>
          </a:p>
          <a:p>
            <a:pPr algn="l">
              <a:lnSpc>
                <a:spcPts val="4800"/>
              </a:lnSpc>
            </a:pPr>
          </a:p>
          <a:p>
            <a:pPr algn="l">
              <a:lnSpc>
                <a:spcPts val="4800"/>
              </a:lnSpc>
            </a:pPr>
            <a:r>
              <a:rPr lang="en-US" sz="3000">
                <a:solidFill>
                  <a:srgbClr val="000000"/>
                </a:solidFill>
                <a:latin typeface="M+"/>
                <a:ea typeface="M+"/>
                <a:cs typeface="M+"/>
                <a:sym typeface="M+"/>
              </a:rPr>
              <a:t>まず修正する。</a:t>
            </a:r>
          </a:p>
          <a:p>
            <a:pPr algn="l">
              <a:lnSpc>
                <a:spcPts val="4800"/>
              </a:lnSpc>
            </a:pPr>
            <a:r>
              <a:rPr lang="en-US" sz="3000">
                <a:solidFill>
                  <a:srgbClr val="000000"/>
                </a:solidFill>
                <a:latin typeface="M+"/>
                <a:ea typeface="M+"/>
                <a:cs typeface="M+"/>
                <a:sym typeface="M+"/>
              </a:rPr>
              <a:t>プロンプト：</a:t>
            </a:r>
          </a:p>
          <a:p>
            <a:pPr algn="l" marL="0" indent="0" lvl="0">
              <a:lnSpc>
                <a:spcPts val="4800"/>
              </a:lnSpc>
            </a:pPr>
            <a:r>
              <a:rPr lang="en-US" b="true" sz="3000">
                <a:solidFill>
                  <a:srgbClr val="5170FF"/>
                </a:solidFill>
                <a:latin typeface="M+ Bold"/>
                <a:ea typeface="M+ Bold"/>
                <a:cs typeface="M+ Bold"/>
                <a:sym typeface="M+ Bold"/>
              </a:rPr>
              <a:t>現在時刻も表示して！</a:t>
            </a:r>
          </a:p>
        </p:txBody>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デプロイするWebサイトデータ</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37</a:t>
            </a:r>
          </a:p>
        </p:txBody>
      </p:sp>
    </p:spTree>
  </p:cSld>
  <p:clrMapOvr>
    <a:masterClrMapping/>
  </p:clrMapOvr>
</p:sld>
</file>

<file path=ppt/slides/slide3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デプロイ先のプロジェクト名は？</a:t>
            </a:r>
          </a:p>
        </p:txBody>
      </p:sp>
      <p:sp>
        <p:nvSpPr>
          <p:cNvPr name="TextBox 3" id="3"/>
          <p:cNvSpPr txBox="true"/>
          <p:nvPr/>
        </p:nvSpPr>
        <p:spPr>
          <a:xfrm rot="0">
            <a:off x="1428750" y="2864820"/>
            <a:ext cx="13992676" cy="5476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さっきブラウザ経由でデプロイしたときのプロジェクト名を覚えていますか？</a:t>
            </a:r>
          </a:p>
          <a:p>
            <a:pPr algn="l">
              <a:lnSpc>
                <a:spcPts val="4800"/>
              </a:lnSpc>
            </a:pPr>
            <a:r>
              <a:rPr lang="en-US" sz="3000">
                <a:solidFill>
                  <a:srgbClr val="000000"/>
                </a:solidFill>
                <a:latin typeface="M+"/>
                <a:ea typeface="M+"/>
                <a:cs typeface="M+"/>
                <a:sym typeface="M+"/>
              </a:rPr>
              <a:t>それが分かれば、Wrangler からデプロイできます。</a:t>
            </a:r>
          </a:p>
          <a:p>
            <a:pPr algn="l">
              <a:lnSpc>
                <a:spcPts val="4800"/>
              </a:lnSpc>
            </a:pPr>
          </a:p>
          <a:p>
            <a:pPr algn="l">
              <a:lnSpc>
                <a:spcPts val="4800"/>
              </a:lnSpc>
            </a:pPr>
            <a:r>
              <a:rPr lang="en-US" sz="3000">
                <a:solidFill>
                  <a:srgbClr val="000000"/>
                </a:solidFill>
                <a:latin typeface="M+"/>
                <a:ea typeface="M+"/>
                <a:cs typeface="M+"/>
                <a:sym typeface="M+"/>
              </a:rPr>
              <a:t>忘れてたら Cloudflare のダッシュボードで確認しましょう</a:t>
            </a:r>
          </a:p>
          <a:p>
            <a:pPr algn="l">
              <a:lnSpc>
                <a:spcPts val="4800"/>
              </a:lnSpc>
            </a:pPr>
            <a:r>
              <a:rPr lang="en-US" sz="3000">
                <a:solidFill>
                  <a:srgbClr val="000000"/>
                </a:solidFill>
                <a:latin typeface="M+"/>
                <a:ea typeface="M+"/>
                <a:cs typeface="M+"/>
                <a:sym typeface="M+"/>
              </a:rPr>
              <a:t>&lt;プロジェクト名&gt;.pages.dev / &lt;プロジェクト名&gt;-XXX.pages.devのように</a:t>
            </a:r>
          </a:p>
          <a:p>
            <a:pPr algn="l">
              <a:lnSpc>
                <a:spcPts val="4800"/>
              </a:lnSpc>
            </a:pPr>
            <a:r>
              <a:rPr lang="en-US" sz="3000">
                <a:solidFill>
                  <a:srgbClr val="000000"/>
                </a:solidFill>
                <a:latin typeface="M+"/>
                <a:ea typeface="M+"/>
                <a:cs typeface="M+"/>
                <a:sym typeface="M+"/>
              </a:rPr>
              <a:t>URL の一部になってます。</a:t>
            </a:r>
          </a:p>
          <a:p>
            <a:pPr algn="l">
              <a:lnSpc>
                <a:spcPts val="4800"/>
              </a:lnSpc>
            </a:pPr>
          </a:p>
          <a:p>
            <a:pPr algn="l">
              <a:lnSpc>
                <a:spcPts val="4800"/>
              </a:lnSpc>
            </a:pPr>
            <a:r>
              <a:rPr lang="en-US" sz="3000">
                <a:solidFill>
                  <a:srgbClr val="000000"/>
                </a:solidFill>
                <a:latin typeface="M+"/>
                <a:ea typeface="M+"/>
                <a:cs typeface="M+"/>
                <a:sym typeface="M+"/>
              </a:rPr>
              <a:t>手作業でブラウザからデプロイしたプロジェクトなので、Claude Code も Wrangler もプロジェクト名を知りようがないのですよ。</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38</a:t>
            </a:r>
          </a:p>
        </p:txBody>
      </p:sp>
    </p:spTree>
  </p:cSld>
  <p:clrMapOvr>
    <a:masterClrMapping/>
  </p:clrMapOvr>
</p:sld>
</file>

<file path=ppt/slides/slide3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Wrangler でデプロイ（初）</a:t>
            </a:r>
          </a:p>
        </p:txBody>
      </p:sp>
      <p:sp>
        <p:nvSpPr>
          <p:cNvPr name="TextBox 3" id="3"/>
          <p:cNvSpPr txBox="true"/>
          <p:nvPr/>
        </p:nvSpPr>
        <p:spPr>
          <a:xfrm rot="0">
            <a:off x="1428750" y="2874345"/>
            <a:ext cx="15830550" cy="6282055"/>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プロンプト：</a:t>
            </a:r>
          </a:p>
          <a:p>
            <a:pPr algn="l">
              <a:lnSpc>
                <a:spcPts val="4640"/>
              </a:lnSpc>
            </a:pPr>
            <a:r>
              <a:rPr lang="en-US" sz="2900" b="true">
                <a:solidFill>
                  <a:srgbClr val="5170FF"/>
                </a:solidFill>
                <a:latin typeface="M+ Bold"/>
                <a:ea typeface="M+ Bold"/>
                <a:cs typeface="M+ Bold"/>
                <a:sym typeface="M+ Bold"/>
              </a:rPr>
              <a:t>public フォルダの中身を、Cloudflare Pages のプロジェクト「プロジェクト名」に、本番（main ブランチ）として wrangler でデプロイして</a:t>
            </a:r>
          </a:p>
          <a:p>
            <a:pPr algn="l">
              <a:lnSpc>
                <a:spcPts val="4640"/>
              </a:lnSpc>
            </a:pPr>
          </a:p>
          <a:p>
            <a:pPr algn="l">
              <a:lnSpc>
                <a:spcPts val="4640"/>
              </a:lnSpc>
            </a:pPr>
            <a:r>
              <a:rPr lang="en-US" sz="2900">
                <a:solidFill>
                  <a:srgbClr val="000000"/>
                </a:solidFill>
                <a:latin typeface="M+"/>
                <a:ea typeface="M+"/>
                <a:cs typeface="M+"/>
                <a:sym typeface="M+"/>
              </a:rPr>
              <a:t>プロジェクト名は自分のに置き換える：</a:t>
            </a:r>
          </a:p>
          <a:p>
            <a:pPr algn="l">
              <a:lnSpc>
                <a:spcPts val="4640"/>
              </a:lnSpc>
            </a:pPr>
            <a:r>
              <a:rPr lang="en-US" sz="2900">
                <a:solidFill>
                  <a:srgbClr val="5170FF"/>
                </a:solidFill>
                <a:latin typeface="M+"/>
                <a:ea typeface="M+"/>
                <a:cs typeface="M+"/>
                <a:sym typeface="M+"/>
              </a:rPr>
              <a:t>public フォルダの中身を、Cloudflare Pages のプロジェクト「thisisapen」に、本番（main ブランチ）として wrangler でデプロイして</a:t>
            </a:r>
          </a:p>
          <a:p>
            <a:pPr algn="l">
              <a:lnSpc>
                <a:spcPts val="4640"/>
              </a:lnSpc>
            </a:pPr>
          </a:p>
          <a:p>
            <a:pPr algn="l">
              <a:lnSpc>
                <a:spcPts val="3840"/>
              </a:lnSpc>
            </a:pPr>
            <a:r>
              <a:rPr lang="en-US" sz="2400">
                <a:solidFill>
                  <a:srgbClr val="000000"/>
                </a:solidFill>
                <a:latin typeface="M+"/>
                <a:ea typeface="M+"/>
                <a:cs typeface="M+"/>
                <a:sym typeface="M+"/>
              </a:rPr>
              <a:t>（裏で動くコマンド：</a:t>
            </a:r>
            <a:r>
              <a:rPr lang="en-US" sz="2400">
                <a:solidFill>
                  <a:srgbClr val="545454"/>
                </a:solidFill>
                <a:latin typeface="M+"/>
                <a:ea typeface="M+"/>
                <a:cs typeface="M+"/>
                <a:sym typeface="M+"/>
              </a:rPr>
              <a:t>npx wrangler pages deploy ./public --branch=main --project-name=プロジェクト名 ）</a:t>
            </a:r>
          </a:p>
          <a:p>
            <a:pPr algn="l">
              <a:lnSpc>
                <a:spcPts val="4640"/>
              </a:lnSpc>
            </a:pPr>
          </a:p>
          <a:p>
            <a:pPr algn="l" marL="0" indent="0" lvl="0">
              <a:lnSpc>
                <a:spcPts val="4640"/>
              </a:lnSpc>
            </a:pPr>
            <a:r>
              <a:rPr lang="en-US" sz="2900">
                <a:solidFill>
                  <a:srgbClr val="000000"/>
                </a:solidFill>
                <a:latin typeface="M+"/>
                <a:ea typeface="M+"/>
                <a:cs typeface="M+"/>
                <a:sym typeface="M+"/>
              </a:rPr>
              <a:t>デプロイ完了したらブラウザで確認してみよう！</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39</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デプロイが禁止されている場合</a:t>
            </a:r>
          </a:p>
        </p:txBody>
      </p:sp>
      <p:sp>
        <p:nvSpPr>
          <p:cNvPr name="TextBox 3" id="3"/>
          <p:cNvSpPr txBox="true"/>
          <p:nvPr/>
        </p:nvSpPr>
        <p:spPr>
          <a:xfrm rot="0">
            <a:off x="17259300" y="9201150"/>
            <a:ext cx="152400" cy="20955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M+"/>
                <a:ea typeface="M+"/>
                <a:cs typeface="M+"/>
                <a:sym typeface="M+"/>
              </a:rPr>
              <a:t>40</a:t>
            </a:r>
          </a:p>
        </p:txBody>
      </p:sp>
      <p:sp>
        <p:nvSpPr>
          <p:cNvPr name="TextBox 4" id="4"/>
          <p:cNvSpPr txBox="true"/>
          <p:nvPr/>
        </p:nvSpPr>
        <p:spPr>
          <a:xfrm rot="0">
            <a:off x="1428750" y="3105150"/>
            <a:ext cx="10192118" cy="3472180"/>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すでに ~/.claude/CLAUDE.md にコミュニティで配られた開発ルールを入れている人は、ここで止まることがあります。</a:t>
            </a:r>
          </a:p>
          <a:p>
            <a:pPr algn="l">
              <a:lnSpc>
                <a:spcPts val="4640"/>
              </a:lnSpc>
            </a:pPr>
            <a:r>
              <a:rPr lang="en-US" sz="2900">
                <a:solidFill>
                  <a:srgbClr val="000000"/>
                </a:solidFill>
                <a:latin typeface="M+"/>
                <a:ea typeface="M+"/>
                <a:cs typeface="M+"/>
                <a:sym typeface="M+"/>
              </a:rPr>
              <a:t>「エンジニアに相談してください」のように言われて、先に進めなかったり。</a:t>
            </a:r>
          </a:p>
          <a:p>
            <a:pPr algn="l">
              <a:lnSpc>
                <a:spcPts val="4640"/>
              </a:lnSpc>
            </a:pPr>
            <a:r>
              <a:rPr lang="en-US" sz="2900">
                <a:solidFill>
                  <a:srgbClr val="000000"/>
                </a:solidFill>
                <a:latin typeface="M+"/>
                <a:ea typeface="M+"/>
                <a:cs typeface="M+"/>
                <a:sym typeface="M+"/>
              </a:rPr>
              <a:t>不具合ではありません。自分で入れたルールが効いているだけです。</a:t>
            </a:r>
          </a:p>
        </p:txBody>
      </p:sp>
      <p:sp>
        <p:nvSpPr>
          <p:cNvPr name="Freeform 5" id="5" descr="ククデ会のマスコットの猫"/>
          <p:cNvSpPr/>
          <p:nvPr/>
        </p:nvSpPr>
        <p:spPr>
          <a:xfrm flipH="false" flipV="false" rot="0">
            <a:off x="12974749" y="3238500"/>
            <a:ext cx="3810000" cy="3810000"/>
          </a:xfrm>
          <a:custGeom>
            <a:avLst/>
            <a:gdLst/>
            <a:ahLst/>
            <a:cxnLst/>
            <a:rect r="r" b="b" t="t" l="l"/>
            <a:pathLst>
              <a:path h="3810000" w="3810000">
                <a:moveTo>
                  <a:pt x="0" y="0"/>
                </a:moveTo>
                <a:lnTo>
                  <a:pt x="3810000" y="0"/>
                </a:lnTo>
                <a:lnTo>
                  <a:pt x="3810000" y="3810000"/>
                </a:lnTo>
                <a:lnTo>
                  <a:pt x="0" y="3810000"/>
                </a:lnTo>
                <a:lnTo>
                  <a:pt x="0" y="0"/>
                </a:lnTo>
                <a:close/>
              </a:path>
            </a:pathLst>
          </a:custGeom>
          <a:blipFill>
            <a:blip r:embed="rId2"/>
            <a:stretch>
              <a:fillRect l="0" t="0" r="0" b="0"/>
            </a:stretch>
          </a:blipFill>
        </p:spPr>
      </p:sp>
      <p:sp>
        <p:nvSpPr>
          <p:cNvPr name="TextBox 6" id="6"/>
          <p:cNvSpPr txBox="true"/>
          <p:nvPr/>
        </p:nvSpPr>
        <p:spPr>
          <a:xfrm rot="0">
            <a:off x="12763654" y="6651760"/>
            <a:ext cx="4232189" cy="963929"/>
          </a:xfrm>
          <a:prstGeom prst="rect">
            <a:avLst/>
          </a:prstGeom>
        </p:spPr>
        <p:txBody>
          <a:bodyPr anchor="t" rtlCol="false" tIns="0" lIns="0" bIns="0" rIns="0">
            <a:spAutoFit/>
          </a:bodyPr>
          <a:lstStyle/>
          <a:p>
            <a:pPr algn="ctr">
              <a:lnSpc>
                <a:spcPts val="3840"/>
              </a:lnSpc>
            </a:pPr>
            <a:r>
              <a:rPr lang="en-US" sz="2400">
                <a:solidFill>
                  <a:srgbClr val="000000"/>
                </a:solidFill>
                <a:latin typeface="M+"/>
                <a:ea typeface="M+"/>
                <a:cs typeface="M+"/>
                <a:sym typeface="M+"/>
              </a:rPr>
              <a:t>心当たりのある人は</a:t>
            </a:r>
          </a:p>
          <a:p>
            <a:pPr algn="ctr">
              <a:lnSpc>
                <a:spcPts val="3840"/>
              </a:lnSpc>
            </a:pPr>
            <a:r>
              <a:rPr lang="en-US" sz="2400">
                <a:solidFill>
                  <a:srgbClr val="000000"/>
                </a:solidFill>
                <a:latin typeface="M+"/>
                <a:ea typeface="M+"/>
                <a:cs typeface="M+"/>
                <a:sym typeface="M+"/>
              </a:rPr>
              <a:t>私に聞いてね！</a:t>
            </a:r>
          </a:p>
        </p:txBody>
      </p:sp>
      <p:sp>
        <p:nvSpPr>
          <p:cNvPr name="TextBox 7" id="7"/>
          <p:cNvSpPr txBox="true"/>
          <p:nvPr/>
        </p:nvSpPr>
        <p:spPr>
          <a:xfrm rot="0">
            <a:off x="1428750" y="6961004"/>
            <a:ext cx="10334402" cy="273685"/>
          </a:xfrm>
          <a:prstGeom prst="rect">
            <a:avLst/>
          </a:prstGeom>
        </p:spPr>
        <p:txBody>
          <a:bodyPr anchor="t" rtlCol="false" tIns="0" lIns="0" bIns="0" rIns="0">
            <a:spAutoFit/>
          </a:bodyPr>
          <a:lstStyle/>
          <a:p>
            <a:pPr algn="ctr">
              <a:lnSpc>
                <a:spcPts val="2239"/>
              </a:lnSpc>
              <a:spcBef>
                <a:spcPct val="0"/>
              </a:spcBef>
            </a:pPr>
            <a:r>
              <a:rPr lang="en-US" sz="1599">
                <a:solidFill>
                  <a:srgbClr val="000000"/>
                </a:solidFill>
                <a:latin typeface="M+"/>
                <a:ea typeface="M+"/>
                <a:cs typeface="M+"/>
                <a:sym typeface="M+"/>
              </a:rPr>
              <a:t>参考：</a:t>
            </a:r>
            <a:r>
              <a:rPr lang="en-US" sz="1599" u="sng">
                <a:solidFill>
                  <a:srgbClr val="000000"/>
                </a:solidFill>
                <a:latin typeface="M+"/>
                <a:ea typeface="M+"/>
                <a:cs typeface="M+"/>
                <a:sym typeface="M+"/>
                <a:hlinkClick r:id="rId3" tooltip="https://vibecodingnotes.com/guide-webapp-safety/"/>
              </a:rPr>
              <a:t>公開するWebアプリの地雷を避ける：Claude に安全ルールを守らせるス</a:t>
            </a:r>
            <a:r>
              <a:rPr lang="en-US" sz="1599" u="sng">
                <a:solidFill>
                  <a:srgbClr val="000000"/>
                </a:solidFill>
                <a:latin typeface="M+"/>
                <a:ea typeface="M+"/>
                <a:cs typeface="M+"/>
                <a:sym typeface="M+"/>
                <a:hlinkClick r:id="rId4" tooltip="https://vibecodingnotes.com/guide-webapp-safety/"/>
              </a:rPr>
              <a:t>キルを入れる | Vibecoding Notes</a:t>
            </a:r>
          </a:p>
        </p:txBody>
      </p:sp>
      <p:grpSp>
        <p:nvGrpSpPr>
          <p:cNvPr name="Group 8" id="8"/>
          <p:cNvGrpSpPr/>
          <p:nvPr/>
        </p:nvGrpSpPr>
        <p:grpSpPr>
          <a:xfrm rot="0">
            <a:off x="8665409" y="8072755"/>
            <a:ext cx="8593891" cy="1185545"/>
            <a:chOff x="0" y="0"/>
            <a:chExt cx="2263412" cy="312242"/>
          </a:xfrm>
        </p:grpSpPr>
        <p:sp>
          <p:nvSpPr>
            <p:cNvPr name="Freeform 9" id="9"/>
            <p:cNvSpPr/>
            <p:nvPr/>
          </p:nvSpPr>
          <p:spPr>
            <a:xfrm flipH="false" flipV="false" rot="0">
              <a:off x="0" y="0"/>
              <a:ext cx="2263412" cy="312242"/>
            </a:xfrm>
            <a:custGeom>
              <a:avLst/>
              <a:gdLst/>
              <a:ahLst/>
              <a:cxnLst/>
              <a:rect r="r" b="b" t="t" l="l"/>
              <a:pathLst>
                <a:path h="312242" w="2263412">
                  <a:moveTo>
                    <a:pt x="0" y="0"/>
                  </a:moveTo>
                  <a:lnTo>
                    <a:pt x="2263412" y="0"/>
                  </a:lnTo>
                  <a:lnTo>
                    <a:pt x="2263412" y="312242"/>
                  </a:lnTo>
                  <a:lnTo>
                    <a:pt x="0" y="312242"/>
                  </a:lnTo>
                  <a:close/>
                </a:path>
              </a:pathLst>
            </a:custGeom>
            <a:solidFill>
              <a:srgbClr val="5170FF"/>
            </a:solidFill>
          </p:spPr>
        </p:sp>
        <p:sp>
          <p:nvSpPr>
            <p:cNvPr name="TextBox 10" id="10"/>
            <p:cNvSpPr txBox="true"/>
            <p:nvPr/>
          </p:nvSpPr>
          <p:spPr>
            <a:xfrm>
              <a:off x="0" y="-57150"/>
              <a:ext cx="2263412" cy="369392"/>
            </a:xfrm>
            <a:prstGeom prst="rect">
              <a:avLst/>
            </a:prstGeom>
          </p:spPr>
          <p:txBody>
            <a:bodyPr anchor="ctr" rtlCol="false" tIns="50800" lIns="50800" bIns="50800" rIns="50800"/>
            <a:lstStyle/>
            <a:p>
              <a:pPr algn="l">
                <a:lnSpc>
                  <a:spcPts val="3079"/>
                </a:lnSpc>
              </a:pPr>
              <a:r>
                <a:rPr lang="en-US" sz="2199">
                  <a:solidFill>
                    <a:srgbClr val="FFFFFF"/>
                  </a:solidFill>
                  <a:latin typeface="M+"/>
                  <a:ea typeface="M+"/>
                  <a:cs typeface="M+"/>
                  <a:sym typeface="M+"/>
                </a:rPr>
                <a:t> Mac: </a:t>
              </a:r>
              <a:r>
                <a:rPr lang="en-US" sz="2199" b="true">
                  <a:solidFill>
                    <a:srgbClr val="FFFFFF"/>
                  </a:solidFill>
                  <a:latin typeface="M+ Bold"/>
                  <a:ea typeface="M+ Bold"/>
                  <a:cs typeface="M+ Bold"/>
                  <a:sym typeface="M+ Bold"/>
                </a:rPr>
                <a:t>open -e ~/.claude/CLAUDE.md</a:t>
              </a:r>
            </a:p>
            <a:p>
              <a:pPr algn="l">
                <a:lnSpc>
                  <a:spcPts val="3079"/>
                </a:lnSpc>
              </a:pPr>
              <a:r>
                <a:rPr lang="en-US" sz="2199">
                  <a:solidFill>
                    <a:srgbClr val="FFFFFF"/>
                  </a:solidFill>
                  <a:latin typeface="M+"/>
                  <a:ea typeface="M+"/>
                  <a:cs typeface="M+"/>
                  <a:sym typeface="M+"/>
                </a:rPr>
                <a:t> Windows: </a:t>
              </a:r>
              <a:r>
                <a:rPr lang="en-US" sz="2199" b="true">
                  <a:solidFill>
                    <a:srgbClr val="FFFFFF"/>
                  </a:solidFill>
                  <a:latin typeface="M+ Bold"/>
                  <a:ea typeface="M+ Bold"/>
                  <a:cs typeface="M+ Bold"/>
                  <a:sym typeface="M+ Bold"/>
                </a:rPr>
                <a:t>notepad %USERPROFILE%\.claude\CLAUDE.md</a:t>
              </a:r>
            </a:p>
          </p:txBody>
        </p:sp>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390801" y="3007695"/>
            <a:ext cx="5468449" cy="6154565"/>
          </a:xfrm>
          <a:custGeom>
            <a:avLst/>
            <a:gdLst/>
            <a:ahLst/>
            <a:cxnLst/>
            <a:rect r="r" b="b" t="t" l="l"/>
            <a:pathLst>
              <a:path h="6154565" w="5468449">
                <a:moveTo>
                  <a:pt x="0" y="0"/>
                </a:moveTo>
                <a:lnTo>
                  <a:pt x="5468449" y="0"/>
                </a:lnTo>
                <a:lnTo>
                  <a:pt x="5468449" y="6154565"/>
                </a:lnTo>
                <a:lnTo>
                  <a:pt x="0" y="6154565"/>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修正して再デプロイ</a:t>
            </a:r>
          </a:p>
        </p:txBody>
      </p:sp>
      <p:sp>
        <p:nvSpPr>
          <p:cNvPr name="TextBox 4" id="4"/>
          <p:cNvSpPr txBox="true"/>
          <p:nvPr/>
        </p:nvSpPr>
        <p:spPr>
          <a:xfrm rot="0">
            <a:off x="1428750" y="2864820"/>
            <a:ext cx="13036123" cy="6082665"/>
          </a:xfrm>
          <a:prstGeom prst="rect">
            <a:avLst/>
          </a:prstGeom>
        </p:spPr>
        <p:txBody>
          <a:bodyPr anchor="t" rtlCol="false" tIns="0" lIns="0" bIns="0" rIns="0">
            <a:spAutoFit/>
          </a:bodyPr>
          <a:lstStyle/>
          <a:p>
            <a:pPr algn="l">
              <a:lnSpc>
                <a:spcPts val="4830"/>
              </a:lnSpc>
            </a:pPr>
            <a:r>
              <a:rPr lang="en-US" sz="3000">
                <a:solidFill>
                  <a:srgbClr val="000000"/>
                </a:solidFill>
                <a:latin typeface="M+"/>
                <a:ea typeface="M+"/>
                <a:cs typeface="M+"/>
                <a:sym typeface="M+"/>
              </a:rPr>
              <a:t>プロンプト：</a:t>
            </a:r>
          </a:p>
          <a:p>
            <a:pPr algn="l">
              <a:lnSpc>
                <a:spcPts val="4830"/>
              </a:lnSpc>
            </a:pPr>
            <a:r>
              <a:rPr lang="en-US" sz="3000" b="true">
                <a:solidFill>
                  <a:srgbClr val="5170FF"/>
                </a:solidFill>
                <a:latin typeface="M+ Bold"/>
                <a:ea typeface="M+ Bold"/>
                <a:cs typeface="M+ Bold"/>
                <a:sym typeface="M+ Bold"/>
              </a:rPr>
              <a:t>流れ星も出して</a:t>
            </a:r>
          </a:p>
          <a:p>
            <a:pPr algn="l">
              <a:lnSpc>
                <a:spcPts val="4830"/>
              </a:lnSpc>
            </a:pPr>
          </a:p>
          <a:p>
            <a:pPr algn="l">
              <a:lnSpc>
                <a:spcPts val="4830"/>
              </a:lnSpc>
            </a:pPr>
            <a:r>
              <a:rPr lang="en-US" sz="3000">
                <a:solidFill>
                  <a:srgbClr val="000000"/>
                </a:solidFill>
                <a:latin typeface="M+"/>
                <a:ea typeface="M+"/>
                <a:cs typeface="M+"/>
                <a:sym typeface="M+"/>
              </a:rPr>
              <a:t>プロンプト：</a:t>
            </a:r>
          </a:p>
          <a:p>
            <a:pPr algn="l">
              <a:lnSpc>
                <a:spcPts val="4830"/>
              </a:lnSpc>
            </a:pPr>
            <a:r>
              <a:rPr lang="en-US" sz="3000" b="true">
                <a:solidFill>
                  <a:srgbClr val="5170FF"/>
                </a:solidFill>
                <a:latin typeface="M+ Bold"/>
                <a:ea typeface="M+ Bold"/>
                <a:cs typeface="M+ Bold"/>
                <a:sym typeface="M+ Bold"/>
              </a:rPr>
              <a:t>デプロイして</a:t>
            </a:r>
          </a:p>
          <a:p>
            <a:pPr algn="l">
              <a:lnSpc>
                <a:spcPts val="4830"/>
              </a:lnSpc>
            </a:pPr>
          </a:p>
          <a:p>
            <a:pPr algn="l">
              <a:lnSpc>
                <a:spcPts val="4830"/>
              </a:lnSpc>
            </a:pPr>
            <a:r>
              <a:rPr lang="en-US" sz="3000">
                <a:solidFill>
                  <a:srgbClr val="000000"/>
                </a:solidFill>
                <a:latin typeface="M+"/>
                <a:ea typeface="M+"/>
                <a:cs typeface="M+"/>
                <a:sym typeface="M+"/>
              </a:rPr>
              <a:t>↑これでさっきのWranglerコマンドを動かしてくれる</a:t>
            </a:r>
          </a:p>
          <a:p>
            <a:pPr algn="l">
              <a:lnSpc>
                <a:spcPts val="4830"/>
              </a:lnSpc>
            </a:pPr>
          </a:p>
          <a:p>
            <a:pPr algn="l">
              <a:lnSpc>
                <a:spcPts val="4830"/>
              </a:lnSpc>
            </a:pPr>
          </a:p>
          <a:p>
            <a:pPr algn="l" marL="0" indent="0" lvl="0">
              <a:lnSpc>
                <a:spcPts val="4830"/>
              </a:lnSpc>
            </a:pPr>
            <a:r>
              <a:rPr lang="en-US" sz="3000">
                <a:solidFill>
                  <a:srgbClr val="000000"/>
                </a:solidFill>
                <a:latin typeface="M+"/>
                <a:ea typeface="M+"/>
                <a:cs typeface="M+"/>
                <a:sym typeface="M+"/>
              </a:rPr>
              <a:t>デプロイ完了したらブラウザで確認してみよう！</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41</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 クロコだけでデプロイできた！</a:t>
            </a:r>
          </a:p>
        </p:txBody>
      </p:sp>
      <p:sp>
        <p:nvSpPr>
          <p:cNvPr name="TextBox 3" id="3"/>
          <p:cNvSpPr txBox="true"/>
          <p:nvPr/>
        </p:nvSpPr>
        <p:spPr>
          <a:xfrm rot="0">
            <a:off x="1428750" y="2864820"/>
            <a:ext cx="15205511" cy="1209675"/>
          </a:xfrm>
          <a:prstGeom prst="rect">
            <a:avLst/>
          </a:prstGeom>
        </p:spPr>
        <p:txBody>
          <a:bodyPr anchor="t" rtlCol="false" tIns="0" lIns="0" bIns="0" rIns="0">
            <a:spAutoFit/>
          </a:bodyPr>
          <a:lstStyle/>
          <a:p>
            <a:pPr algn="ctr">
              <a:lnSpc>
                <a:spcPts val="4800"/>
              </a:lnSpc>
            </a:pPr>
            <a:r>
              <a:rPr lang="en-US" sz="3000">
                <a:solidFill>
                  <a:srgbClr val="000000"/>
                </a:solidFill>
                <a:latin typeface="M+"/>
                <a:ea typeface="M+"/>
                <a:cs typeface="M+"/>
                <a:sym typeface="M+"/>
              </a:rPr>
              <a:t>Wrangler を使って、Claude Code だけで Web サイトを</a:t>
            </a:r>
          </a:p>
          <a:p>
            <a:pPr algn="ctr" marL="0" indent="0" lvl="0">
              <a:lnSpc>
                <a:spcPts val="4800"/>
              </a:lnSpc>
            </a:pPr>
            <a:r>
              <a:rPr lang="en-US" sz="3000">
                <a:solidFill>
                  <a:srgbClr val="000000"/>
                </a:solidFill>
                <a:latin typeface="M+"/>
                <a:ea typeface="M+"/>
                <a:cs typeface="M+"/>
                <a:sym typeface="M+"/>
              </a:rPr>
              <a:t>Cloudflare にデプロイすることができました。おめでとうございます🎉</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42</a:t>
            </a:r>
          </a:p>
        </p:txBody>
      </p:sp>
      <p:sp>
        <p:nvSpPr>
          <p:cNvPr name="Freeform 5" id="5"/>
          <p:cNvSpPr/>
          <p:nvPr/>
        </p:nvSpPr>
        <p:spPr>
          <a:xfrm flipH="false" flipV="false" rot="0">
            <a:off x="4616944" y="4330417"/>
            <a:ext cx="8829123" cy="4927883"/>
          </a:xfrm>
          <a:custGeom>
            <a:avLst/>
            <a:gdLst/>
            <a:ahLst/>
            <a:cxnLst/>
            <a:rect r="r" b="b" t="t" l="l"/>
            <a:pathLst>
              <a:path h="4927883" w="8829123">
                <a:moveTo>
                  <a:pt x="0" y="0"/>
                </a:moveTo>
                <a:lnTo>
                  <a:pt x="8829123" y="0"/>
                </a:lnTo>
                <a:lnTo>
                  <a:pt x="8829123" y="4927883"/>
                </a:lnTo>
                <a:lnTo>
                  <a:pt x="0" y="4927883"/>
                </a:lnTo>
                <a:lnTo>
                  <a:pt x="0" y="0"/>
                </a:lnTo>
                <a:close/>
              </a:path>
            </a:pathLst>
          </a:custGeom>
          <a:blipFill>
            <a:blip r:embed="rId2"/>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クロコだけで作成から公開まで</a:t>
            </a:r>
          </a:p>
        </p:txBody>
      </p:sp>
      <p:sp>
        <p:nvSpPr>
          <p:cNvPr name="TextBox 3" id="3"/>
          <p:cNvSpPr txBox="true"/>
          <p:nvPr/>
        </p:nvSpPr>
        <p:spPr>
          <a:xfrm rot="0">
            <a:off x="1428750" y="2990215"/>
            <a:ext cx="15430500" cy="6278244"/>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ここまでは、ブラウザで作ったプロジェクトを Wrangler で更新してきた</a:t>
            </a:r>
          </a:p>
          <a:p>
            <a:pPr algn="l">
              <a:lnSpc>
                <a:spcPts val="4160"/>
              </a:lnSpc>
            </a:pPr>
            <a:r>
              <a:rPr lang="en-US" sz="2600">
                <a:solidFill>
                  <a:srgbClr val="000000"/>
                </a:solidFill>
                <a:latin typeface="M+"/>
                <a:ea typeface="M+"/>
                <a:cs typeface="M+"/>
                <a:sym typeface="M+"/>
              </a:rPr>
              <a:t>Wrangler はプロジェクトの作成もできる → クロコだけで、サイト作成から公開まで全部できる</a:t>
            </a:r>
          </a:p>
          <a:p>
            <a:pPr algn="l">
              <a:lnSpc>
                <a:spcPts val="4160"/>
              </a:lnSpc>
            </a:pPr>
          </a:p>
          <a:p>
            <a:pPr algn="l">
              <a:lnSpc>
                <a:spcPts val="4160"/>
              </a:lnSpc>
            </a:pPr>
            <a:r>
              <a:rPr lang="en-US" sz="2600">
                <a:solidFill>
                  <a:srgbClr val="000000"/>
                </a:solidFill>
                <a:latin typeface="M+"/>
                <a:ea typeface="M+"/>
                <a:cs typeface="M+"/>
                <a:sym typeface="M+"/>
              </a:rPr>
              <a:t>(1) 作業フォルダを作って、Claude デスクトップアプリで開く</a:t>
            </a:r>
          </a:p>
          <a:p>
            <a:pPr algn="l">
              <a:lnSpc>
                <a:spcPts val="4160"/>
              </a:lnSpc>
            </a:pPr>
            <a:r>
              <a:rPr lang="en-US" sz="2600">
                <a:solidFill>
                  <a:srgbClr val="000000"/>
                </a:solidFill>
                <a:latin typeface="M+"/>
                <a:ea typeface="M+"/>
                <a:cs typeface="M+"/>
                <a:sym typeface="M+"/>
              </a:rPr>
              <a:t>(2) 「◯◯を作って」でサイトを作ってもらう</a:t>
            </a:r>
          </a:p>
          <a:p>
            <a:pPr algn="l">
              <a:lnSpc>
                <a:spcPts val="4160"/>
              </a:lnSpc>
            </a:pPr>
            <a:r>
              <a:rPr lang="en-US" sz="2600">
                <a:solidFill>
                  <a:srgbClr val="000000"/>
                </a:solidFill>
                <a:latin typeface="M+"/>
                <a:ea typeface="M+"/>
                <a:cs typeface="M+"/>
                <a:sym typeface="M+"/>
              </a:rPr>
              <a:t>(3) 「公開して」で公開してもらう</a:t>
            </a:r>
          </a:p>
          <a:p>
            <a:pPr algn="l">
              <a:lnSpc>
                <a:spcPts val="4160"/>
              </a:lnSpc>
            </a:pPr>
          </a:p>
          <a:p>
            <a:pPr algn="l">
              <a:lnSpc>
                <a:spcPts val="4160"/>
              </a:lnSpc>
            </a:pPr>
            <a:r>
              <a:rPr lang="en-US" sz="2600">
                <a:solidFill>
                  <a:srgbClr val="000000"/>
                </a:solidFill>
                <a:latin typeface="M+"/>
                <a:ea typeface="M+"/>
                <a:cs typeface="M+"/>
                <a:sym typeface="M+"/>
              </a:rPr>
              <a:t>＜(3) の依頼文＞</a:t>
            </a:r>
          </a:p>
          <a:p>
            <a:pPr algn="l">
              <a:lnSpc>
                <a:spcPts val="4160"/>
              </a:lnSpc>
            </a:pPr>
            <a:r>
              <a:rPr lang="en-US" sz="2600" b="true">
                <a:solidFill>
                  <a:srgbClr val="5170FF"/>
                </a:solidFill>
                <a:latin typeface="M+ Bold"/>
                <a:ea typeface="M+ Bold"/>
                <a:cs typeface="M+ Bold"/>
                <a:sym typeface="M+ Bold"/>
              </a:rPr>
              <a:t>public フォルダの中身を Cloudflare Workers に「XXXXXXXXX」という名前で公開して。</a:t>
            </a:r>
          </a:p>
          <a:p>
            <a:pPr algn="l">
              <a:lnSpc>
                <a:spcPts val="4160"/>
              </a:lnSpc>
            </a:pPr>
            <a:r>
              <a:rPr lang="en-US" sz="2600" b="true">
                <a:solidFill>
                  <a:srgbClr val="5170FF"/>
                </a:solidFill>
                <a:latin typeface="M+ Bold"/>
                <a:ea typeface="M+ Bold"/>
                <a:cs typeface="M+ Bold"/>
                <a:sym typeface="M+ Bold"/>
              </a:rPr>
              <a:t>wrangler の設定ファイル（wrangler.jsonc）も作ってほしい。</a:t>
            </a:r>
          </a:p>
          <a:p>
            <a:pPr algn="l">
              <a:lnSpc>
                <a:spcPts val="4160"/>
              </a:lnSpc>
            </a:pPr>
            <a:r>
              <a:rPr lang="en-US" sz="2600" b="true">
                <a:solidFill>
                  <a:srgbClr val="5170FF"/>
                </a:solidFill>
                <a:latin typeface="M+ Bold"/>
                <a:ea typeface="M+ Bold"/>
                <a:cs typeface="M+ Bold"/>
                <a:sym typeface="M+ Bold"/>
              </a:rPr>
              <a:t>・公開ディレクトリは public</a:t>
            </a:r>
          </a:p>
          <a:p>
            <a:pPr algn="l" marL="0" indent="0" lvl="0">
              <a:lnSpc>
                <a:spcPts val="4160"/>
              </a:lnSpc>
            </a:pPr>
            <a:r>
              <a:rPr lang="en-US" b="true" sz="2600">
                <a:solidFill>
                  <a:srgbClr val="5170FF"/>
                </a:solidFill>
                <a:latin typeface="M+ Bold"/>
                <a:ea typeface="M+ Bold"/>
                <a:cs typeface="M+ Bold"/>
                <a:sym typeface="M+ Bold"/>
              </a:rPr>
              <a:t>・compatibility_date は UTC（協定世界時）での今日の日付にする</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43</a:t>
            </a:r>
          </a:p>
        </p:txBody>
      </p:sp>
    </p:spTree>
  </p:cSld>
  <p:clrMapOvr>
    <a:masterClrMapping/>
  </p:clrMapOvr>
</p:sld>
</file>

<file path=ppt/slides/slide4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Pages と Workers</a:t>
            </a:r>
          </a:p>
        </p:txBody>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44</a:t>
            </a:r>
          </a:p>
        </p:txBody>
      </p:sp>
      <p:sp>
        <p:nvSpPr>
          <p:cNvPr name="TextBox 4" id="4"/>
          <p:cNvSpPr txBox="true"/>
          <p:nvPr/>
        </p:nvSpPr>
        <p:spPr>
          <a:xfrm rot="0">
            <a:off x="1428750" y="2884170"/>
            <a:ext cx="15430500" cy="6163310"/>
          </a:xfrm>
          <a:prstGeom prst="rect">
            <a:avLst/>
          </a:prstGeom>
        </p:spPr>
        <p:txBody>
          <a:bodyPr anchor="t" rtlCol="false" tIns="0" lIns="0" bIns="0" rIns="0">
            <a:spAutoFit/>
          </a:bodyPr>
          <a:lstStyle/>
          <a:p>
            <a:pPr algn="l">
              <a:lnSpc>
                <a:spcPts val="4479"/>
              </a:lnSpc>
            </a:pPr>
            <a:r>
              <a:rPr lang="en-US" sz="2799">
                <a:solidFill>
                  <a:srgbClr val="000000"/>
                </a:solidFill>
                <a:latin typeface="M+"/>
                <a:ea typeface="M+"/>
                <a:cs typeface="M+"/>
                <a:sym typeface="M+"/>
              </a:rPr>
              <a:t>2026年9月上旬から、Wrangler で新しく作ると Workers になる。</a:t>
            </a:r>
          </a:p>
          <a:p>
            <a:pPr algn="l">
              <a:lnSpc>
                <a:spcPts val="4479"/>
              </a:lnSpc>
            </a:pPr>
            <a:r>
              <a:rPr lang="en-US" sz="2799">
                <a:solidFill>
                  <a:srgbClr val="000000"/>
                </a:solidFill>
                <a:latin typeface="M+"/>
                <a:ea typeface="M+"/>
                <a:cs typeface="M+"/>
                <a:sym typeface="M+"/>
              </a:rPr>
              <a:t>どちらでも同じように公開できる。無料なのも同じ。</a:t>
            </a:r>
          </a:p>
          <a:p>
            <a:pPr algn="l">
              <a:lnSpc>
                <a:spcPts val="4479"/>
              </a:lnSpc>
            </a:pPr>
            <a:r>
              <a:rPr lang="en-US" sz="2799">
                <a:solidFill>
                  <a:srgbClr val="000000"/>
                </a:solidFill>
                <a:latin typeface="M+"/>
                <a:ea typeface="M+"/>
                <a:cs typeface="M+"/>
                <a:sym typeface="M+"/>
              </a:rPr>
              <a:t>今あるプロジェクトの更新は、これまでどおり Pages のまま。</a:t>
            </a:r>
          </a:p>
          <a:p>
            <a:pPr algn="l">
              <a:lnSpc>
                <a:spcPts val="4479"/>
              </a:lnSpc>
            </a:pPr>
          </a:p>
          <a:p>
            <a:pPr algn="l">
              <a:lnSpc>
                <a:spcPts val="4479"/>
              </a:lnSpc>
            </a:pPr>
            <a:r>
              <a:rPr lang="en-US" sz="2799" b="true">
                <a:solidFill>
                  <a:srgbClr val="000000"/>
                </a:solidFill>
                <a:latin typeface="M+ Bold"/>
                <a:ea typeface="M+ Bold"/>
                <a:cs typeface="M+ Bold"/>
                <a:sym typeface="M+ Bold"/>
              </a:rPr>
              <a:t>Pages</a:t>
            </a:r>
          </a:p>
          <a:p>
            <a:pPr algn="l" marL="604519" indent="-302260" lvl="1">
              <a:lnSpc>
                <a:spcPts val="4479"/>
              </a:lnSpc>
              <a:buFont typeface="Arial"/>
              <a:buChar char="•"/>
            </a:pPr>
            <a:r>
              <a:rPr lang="en-US" sz="2799">
                <a:solidFill>
                  <a:srgbClr val="000000"/>
                </a:solidFill>
                <a:latin typeface="M+"/>
                <a:ea typeface="M+"/>
                <a:cs typeface="M+"/>
                <a:sym typeface="M+"/>
              </a:rPr>
              <a:t>これまでにブラウザにドラッグ＆ドロップして作ったやつ</a:t>
            </a:r>
          </a:p>
          <a:p>
            <a:pPr algn="l" marL="604519" indent="-302260" lvl="1">
              <a:lnSpc>
                <a:spcPts val="4479"/>
              </a:lnSpc>
              <a:buFont typeface="Arial"/>
              <a:buChar char="•"/>
            </a:pPr>
            <a:r>
              <a:rPr lang="en-US" sz="2799">
                <a:solidFill>
                  <a:srgbClr val="000000"/>
                </a:solidFill>
                <a:latin typeface="M+"/>
                <a:ea typeface="M+"/>
                <a:cs typeface="M+"/>
                <a:sym typeface="M+"/>
              </a:rPr>
              <a:t>URL が短い   &lt;名前&gt;.pages.dev</a:t>
            </a:r>
          </a:p>
          <a:p>
            <a:pPr algn="l">
              <a:lnSpc>
                <a:spcPts val="4479"/>
              </a:lnSpc>
            </a:pPr>
            <a:r>
              <a:rPr lang="en-US" sz="2799" b="true">
                <a:solidFill>
                  <a:srgbClr val="000000"/>
                </a:solidFill>
                <a:latin typeface="M+ Bold"/>
                <a:ea typeface="M+ Bold"/>
                <a:cs typeface="M+ Bold"/>
                <a:sym typeface="M+ Bold"/>
              </a:rPr>
              <a:t>Workers</a:t>
            </a:r>
          </a:p>
          <a:p>
            <a:pPr algn="l" marL="604519" indent="-302260" lvl="1">
              <a:lnSpc>
                <a:spcPts val="4479"/>
              </a:lnSpc>
              <a:buFont typeface="Arial"/>
              <a:buChar char="•"/>
            </a:pPr>
            <a:r>
              <a:rPr lang="en-US" sz="2799">
                <a:solidFill>
                  <a:srgbClr val="000000"/>
                </a:solidFill>
                <a:latin typeface="M+"/>
                <a:ea typeface="M+"/>
                <a:cs typeface="M+"/>
                <a:sym typeface="M+"/>
              </a:rPr>
              <a:t>もともとプログラムを動かす場所。いまは静的サイトも置ける</a:t>
            </a:r>
          </a:p>
          <a:p>
            <a:pPr algn="l" marL="604519" indent="-302260" lvl="1">
              <a:lnSpc>
                <a:spcPts val="4479"/>
              </a:lnSpc>
              <a:buFont typeface="Arial"/>
              <a:buChar char="•"/>
            </a:pPr>
            <a:r>
              <a:rPr lang="en-US" sz="2799">
                <a:solidFill>
                  <a:srgbClr val="000000"/>
                </a:solidFill>
                <a:latin typeface="M+"/>
                <a:ea typeface="M+"/>
                <a:cs typeface="M+"/>
                <a:sym typeface="M+"/>
              </a:rPr>
              <a:t>URL は少し長い   &lt;名前&gt;.&lt;アカウント名&gt;.workers.dev</a:t>
            </a:r>
          </a:p>
          <a:p>
            <a:pPr algn="l" marL="604519" indent="-302260" lvl="1">
              <a:lnSpc>
                <a:spcPts val="4479"/>
              </a:lnSpc>
              <a:buFont typeface="Arial"/>
              <a:buChar char="•"/>
            </a:pPr>
            <a:r>
              <a:rPr lang="en-US" sz="2799">
                <a:solidFill>
                  <a:srgbClr val="000000"/>
                </a:solidFill>
                <a:latin typeface="M+"/>
                <a:ea typeface="M+"/>
                <a:cs typeface="M+"/>
                <a:sym typeface="M+"/>
              </a:rPr>
              <a:t>Cloudflare は「新しく作るならこっち」と案内している</a:t>
            </a:r>
          </a:p>
        </p:txBody>
      </p:sp>
    </p:spTree>
  </p:cSld>
  <p:clrMapOvr>
    <a:masterClrMapping/>
  </p:clrMapOvr>
</p:sld>
</file>

<file path=ppt/slides/slide4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2909563"/>
            <a:ext cx="15681430" cy="6285611"/>
          </a:xfrm>
          <a:prstGeom prst="rect">
            <a:avLst/>
          </a:prstGeom>
        </p:spPr>
        <p:txBody>
          <a:bodyPr anchor="t" rtlCol="false" tIns="0" lIns="0" bIns="0" rIns="0">
            <a:spAutoFit/>
          </a:bodyPr>
          <a:lstStyle/>
          <a:p>
            <a:pPr algn="l">
              <a:lnSpc>
                <a:spcPts val="3322"/>
              </a:lnSpc>
            </a:pPr>
            <a:r>
              <a:rPr lang="en-US" sz="2200" b="true">
                <a:solidFill>
                  <a:srgbClr val="5170FF"/>
                </a:solidFill>
                <a:latin typeface="M+ Bold"/>
                <a:ea typeface="M+ Bold"/>
                <a:cs typeface="M+ Bold"/>
                <a:sym typeface="M+ Bold"/>
              </a:rPr>
              <a:t>HTML+JavaScriptでポモドーロタイマーを作って！ public/index.html 1ファイルで作って。</a:t>
            </a:r>
          </a:p>
          <a:p>
            <a:pPr algn="l">
              <a:lnSpc>
                <a:spcPts val="3322"/>
              </a:lnSpc>
            </a:pPr>
          </a:p>
          <a:p>
            <a:pPr algn="l">
              <a:lnSpc>
                <a:spcPts val="3322"/>
              </a:lnSpc>
            </a:pPr>
            <a:r>
              <a:rPr lang="en-US" sz="2200" b="true">
                <a:solidFill>
                  <a:srgbClr val="5170FF"/>
                </a:solidFill>
                <a:latin typeface="M+ Bold"/>
                <a:ea typeface="M+ Bold"/>
                <a:cs typeface="M+ Bold"/>
                <a:sym typeface="M+ Bold"/>
              </a:rPr>
              <a:t>複利計算機をHTML+JavaScriptで作って！ 構成はHTMLファイル(public/index.html)が1つ。</a:t>
            </a:r>
          </a:p>
          <a:p>
            <a:pPr algn="l">
              <a:lnSpc>
                <a:spcPts val="3322"/>
              </a:lnSpc>
            </a:pPr>
          </a:p>
          <a:p>
            <a:pPr algn="l">
              <a:lnSpc>
                <a:spcPts val="3322"/>
              </a:lnSpc>
            </a:pPr>
            <a:r>
              <a:rPr lang="en-US" sz="2200" b="true">
                <a:solidFill>
                  <a:srgbClr val="5170FF"/>
                </a:solidFill>
                <a:latin typeface="M+ Bold"/>
                <a:ea typeface="M+ Bold"/>
                <a:cs typeface="M+ Bold"/>
                <a:sym typeface="M+ Bold"/>
              </a:rPr>
              <a:t>マウスかタッチパッドでボタンを10回連打するのに何秒かかるかを競うゲーム。</a:t>
            </a:r>
          </a:p>
          <a:p>
            <a:pPr algn="l">
              <a:lnSpc>
                <a:spcPts val="3322"/>
              </a:lnSpc>
            </a:pPr>
            <a:r>
              <a:rPr lang="en-US" sz="2200" b="true">
                <a:solidFill>
                  <a:srgbClr val="5170FF"/>
                </a:solidFill>
                <a:latin typeface="M+ Bold"/>
                <a:ea typeface="M+ Bold"/>
                <a:cs typeface="M+ Bold"/>
                <a:sym typeface="M+ Bold"/>
              </a:rPr>
              <a:t>public/index.html 1ファイルで作って。</a:t>
            </a:r>
          </a:p>
          <a:p>
            <a:pPr algn="l">
              <a:lnSpc>
                <a:spcPts val="3322"/>
              </a:lnSpc>
            </a:pPr>
          </a:p>
          <a:p>
            <a:pPr algn="l">
              <a:lnSpc>
                <a:spcPts val="3322"/>
              </a:lnSpc>
            </a:pPr>
            <a:r>
              <a:rPr lang="en-US" sz="2200" b="true">
                <a:solidFill>
                  <a:srgbClr val="5170FF"/>
                </a:solidFill>
                <a:latin typeface="M+ Bold"/>
                <a:ea typeface="M+ Bold"/>
                <a:cs typeface="M+ Bold"/>
                <a:sym typeface="M+ Bold"/>
              </a:rPr>
              <a:t>ボタンを押すと効果音が出るWebアプリをHTMLファイル1つ（public/index.html）で作って。</a:t>
            </a:r>
          </a:p>
          <a:p>
            <a:pPr algn="l">
              <a:lnSpc>
                <a:spcPts val="3322"/>
              </a:lnSpc>
            </a:pPr>
            <a:r>
              <a:rPr lang="en-US" sz="2200" b="true">
                <a:solidFill>
                  <a:srgbClr val="5170FF"/>
                </a:solidFill>
                <a:latin typeface="M+ Bold"/>
                <a:ea typeface="M+ Bold"/>
                <a:cs typeface="M+ Bold"/>
                <a:sym typeface="M+ Bold"/>
              </a:rPr>
              <a:t>3つのボタンで三つの効果音。</a:t>
            </a:r>
          </a:p>
          <a:p>
            <a:pPr algn="l">
              <a:lnSpc>
                <a:spcPts val="3322"/>
              </a:lnSpc>
            </a:pPr>
          </a:p>
          <a:p>
            <a:pPr algn="l">
              <a:lnSpc>
                <a:spcPts val="3322"/>
              </a:lnSpc>
            </a:pPr>
            <a:r>
              <a:rPr lang="en-US" sz="2200" b="true">
                <a:solidFill>
                  <a:srgbClr val="5170FF"/>
                </a:solidFill>
                <a:latin typeface="M+ Bold"/>
                <a:ea typeface="M+ Bold"/>
                <a:cs typeface="M+ Bold"/>
                <a:sym typeface="M+ Bold"/>
              </a:rPr>
              <a:t>TODOリストをHTML+JavaScriptで作って！項目の追加・削除ができて、ページを閉じても消えないようにしたい。</a:t>
            </a:r>
          </a:p>
          <a:p>
            <a:pPr algn="l">
              <a:lnSpc>
                <a:spcPts val="3322"/>
              </a:lnSpc>
            </a:pPr>
            <a:r>
              <a:rPr lang="en-US" sz="2200" b="true">
                <a:solidFill>
                  <a:srgbClr val="5170FF"/>
                </a:solidFill>
                <a:latin typeface="M+ Bold"/>
                <a:ea typeface="M+ Bold"/>
                <a:cs typeface="M+ Bold"/>
                <a:sym typeface="M+ Bold"/>
              </a:rPr>
              <a:t>public/index.htmlに書いて。ファイルは1つで。</a:t>
            </a:r>
          </a:p>
          <a:p>
            <a:pPr algn="l">
              <a:lnSpc>
                <a:spcPts val="3322"/>
              </a:lnSpc>
            </a:pPr>
          </a:p>
          <a:p>
            <a:pPr algn="l">
              <a:lnSpc>
                <a:spcPts val="3322"/>
              </a:lnSpc>
            </a:pPr>
            <a:r>
              <a:rPr lang="en-US" sz="2200" b="true">
                <a:solidFill>
                  <a:srgbClr val="5170FF"/>
                </a:solidFill>
                <a:latin typeface="M+ Bold"/>
                <a:ea typeface="M+ Bold"/>
                <a:cs typeface="M+ Bold"/>
                <a:sym typeface="M+ Bold"/>
              </a:rPr>
              <a:t>最大60秒のカウントダウンタイマーをHTML+JavaScriptで作って！</a:t>
            </a:r>
          </a:p>
          <a:p>
            <a:pPr algn="l" marL="0" indent="0" lvl="0">
              <a:lnSpc>
                <a:spcPts val="3322"/>
              </a:lnSpc>
            </a:pPr>
            <a:r>
              <a:rPr lang="en-US" b="true" sz="2200">
                <a:solidFill>
                  <a:srgbClr val="5170FF"/>
                </a:solidFill>
                <a:latin typeface="M+ Bold"/>
                <a:ea typeface="M+ Bold"/>
                <a:cs typeface="M+ Bold"/>
                <a:sym typeface="M+ Bold"/>
              </a:rPr>
              <a:t>秒数を入力してスタート・リセットできるようにしたい。HTMLファイル1つ（public/index.html）にまとめて。</a:t>
            </a:r>
          </a:p>
        </p:txBody>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a:lnSpc>
                <a:spcPts val="10080"/>
              </a:lnSpc>
            </a:pPr>
            <a:r>
              <a:rPr lang="en-US" sz="7200">
                <a:solidFill>
                  <a:srgbClr val="000000"/>
                </a:solidFill>
                <a:latin typeface="M+"/>
                <a:ea typeface="M+"/>
                <a:cs typeface="M+"/>
                <a:sym typeface="M+"/>
              </a:rPr>
              <a:t>💪 やってみよう！ Webアプリ作成</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45</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A5D6A7"/>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46</a:t>
            </a:r>
          </a:p>
        </p:txBody>
      </p:sp>
      <p:sp>
        <p:nvSpPr>
          <p:cNvPr name="TextBox 3" id="3"/>
          <p:cNvSpPr txBox="true"/>
          <p:nvPr/>
        </p:nvSpPr>
        <p:spPr>
          <a:xfrm rot="0">
            <a:off x="3600450" y="3129915"/>
            <a:ext cx="11087100" cy="38366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FFFFFF"/>
                </a:solidFill>
                <a:latin typeface="M+"/>
                <a:ea typeface="M+"/>
                <a:cs typeface="M+"/>
                <a:sym typeface="M+"/>
              </a:rPr>
              <a:t>初級</a:t>
            </a:r>
          </a:p>
          <a:p>
            <a:pPr algn="ctr" marL="0" indent="0" lvl="0">
              <a:lnSpc>
                <a:spcPts val="10080"/>
              </a:lnSpc>
              <a:spcBef>
                <a:spcPct val="0"/>
              </a:spcBef>
            </a:pPr>
            <a:r>
              <a:rPr lang="en-US" sz="7200" strike="noStrike" u="none">
                <a:solidFill>
                  <a:srgbClr val="FFFFFF"/>
                </a:solidFill>
                <a:latin typeface="M+"/>
                <a:ea typeface="M+"/>
                <a:cs typeface="M+"/>
                <a:sym typeface="M+"/>
              </a:rPr>
              <a:t>Webアプリの2つのタイプ</a:t>
            </a:r>
          </a:p>
          <a:p>
            <a:pPr algn="ctr" marL="0" indent="0" lvl="0">
              <a:lnSpc>
                <a:spcPts val="10080"/>
              </a:lnSpc>
              <a:spcBef>
                <a:spcPct val="0"/>
              </a:spcBef>
            </a:pPr>
            <a:r>
              <a:rPr lang="en-US" sz="7200" strike="noStrike" u="none">
                <a:solidFill>
                  <a:srgbClr val="FFFFFF"/>
                </a:solidFill>
                <a:latin typeface="M+"/>
                <a:ea typeface="M+"/>
                <a:cs typeface="M+"/>
                <a:sym typeface="M+"/>
              </a:rPr>
              <a:t>（前篇）</a:t>
            </a:r>
          </a:p>
        </p:txBody>
      </p:sp>
      <p:sp>
        <p:nvSpPr>
          <p:cNvPr name="TextBox 4" id="4"/>
          <p:cNvSpPr txBox="true"/>
          <p:nvPr/>
        </p:nvSpPr>
        <p:spPr>
          <a:xfrm rot="0">
            <a:off x="3546872" y="8715375"/>
            <a:ext cx="11194256" cy="542925"/>
          </a:xfrm>
          <a:prstGeom prst="rect">
            <a:avLst/>
          </a:prstGeom>
        </p:spPr>
        <p:txBody>
          <a:bodyPr anchor="t" rtlCol="false" tIns="0" lIns="0" bIns="0" rIns="0">
            <a:spAutoFit/>
          </a:bodyPr>
          <a:lstStyle/>
          <a:p>
            <a:pPr algn="ctr">
              <a:lnSpc>
                <a:spcPts val="4200"/>
              </a:lnSpc>
            </a:pPr>
            <a:r>
              <a:rPr lang="en-US" b="true" sz="3000">
                <a:solidFill>
                  <a:srgbClr val="FFFFFF"/>
                </a:solidFill>
                <a:latin typeface="M+ Bold"/>
                <a:ea typeface="M+ Bold"/>
                <a:cs typeface="M+ Bold"/>
                <a:sym typeface="M+ Bold"/>
                <a:hlinkClick r:id="rId2" tooltip="https://vibecodingnotes.com/guide-webapp-types/"/>
              </a:rPr>
              <a:t>[TWA] </a:t>
            </a:r>
            <a:r>
              <a:rPr lang="en-US" b="true" sz="3000" u="sng">
                <a:solidFill>
                  <a:srgbClr val="FFFFFF"/>
                </a:solidFill>
                <a:latin typeface="M+ Bold"/>
                <a:ea typeface="M+ Bold"/>
                <a:cs typeface="M+ Bold"/>
                <a:sym typeface="M+ Bold"/>
                <a:hlinkClick r:id="rId3" tooltip="https://vibecodingnotes.com/guide-webapp-types/"/>
              </a:rPr>
              <a:t>https://vibecodingnotes.com/guide-webapp-types/</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42281" y="3126509"/>
            <a:ext cx="9203438" cy="6131791"/>
          </a:xfrm>
          <a:custGeom>
            <a:avLst/>
            <a:gdLst/>
            <a:ahLst/>
            <a:cxnLst/>
            <a:rect r="r" b="b" t="t" l="l"/>
            <a:pathLst>
              <a:path h="6131791" w="9203438">
                <a:moveTo>
                  <a:pt x="0" y="0"/>
                </a:moveTo>
                <a:lnTo>
                  <a:pt x="9203438" y="0"/>
                </a:lnTo>
                <a:lnTo>
                  <a:pt x="9203438" y="6131791"/>
                </a:lnTo>
                <a:lnTo>
                  <a:pt x="0" y="613179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Webアプリの２つのタイプ</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47</a:t>
            </a:r>
          </a:p>
        </p:txBody>
      </p:sp>
    </p:spTree>
  </p:cSld>
  <p:clrMapOvr>
    <a:masterClrMapping/>
  </p:clrMapOvr>
</p:sld>
</file>

<file path=ppt/slides/slide4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一人完結型とデータ共有型</a:t>
            </a:r>
          </a:p>
        </p:txBody>
      </p:sp>
      <p:sp>
        <p:nvSpPr>
          <p:cNvPr name="TextBox 3" id="3"/>
          <p:cNvSpPr txBox="true"/>
          <p:nvPr/>
        </p:nvSpPr>
        <p:spPr>
          <a:xfrm rot="0">
            <a:off x="1428750" y="4678346"/>
            <a:ext cx="7000875" cy="3743325"/>
          </a:xfrm>
          <a:prstGeom prst="rect">
            <a:avLst/>
          </a:prstGeom>
        </p:spPr>
        <p:txBody>
          <a:bodyPr anchor="t" rtlCol="false" tIns="0" lIns="0" bIns="0" rIns="0">
            <a:spAutoFit/>
          </a:bodyPr>
          <a:lstStyle/>
          <a:p>
            <a:pPr algn="l">
              <a:lnSpc>
                <a:spcPts val="4200"/>
              </a:lnSpc>
            </a:pPr>
            <a:r>
              <a:rPr lang="en-US" sz="3000">
                <a:solidFill>
                  <a:srgbClr val="000000"/>
                </a:solidFill>
                <a:latin typeface="M+"/>
                <a:ea typeface="M+"/>
                <a:cs typeface="M+"/>
                <a:sym typeface="M+"/>
              </a:rPr>
              <a:t>自己紹介サイト・ポートフォリオ・LP</a:t>
            </a:r>
          </a:p>
          <a:p>
            <a:pPr algn="l">
              <a:lnSpc>
                <a:spcPts val="4200"/>
              </a:lnSpc>
            </a:pPr>
            <a:r>
              <a:rPr lang="en-US" sz="3000">
                <a:solidFill>
                  <a:srgbClr val="000000"/>
                </a:solidFill>
                <a:latin typeface="M+"/>
                <a:ea typeface="M+"/>
                <a:cs typeface="M+"/>
                <a:sym typeface="M+"/>
              </a:rPr>
              <a:t>スクリーンセーバー</a:t>
            </a:r>
          </a:p>
          <a:p>
            <a:pPr algn="l">
              <a:lnSpc>
                <a:spcPts val="4200"/>
              </a:lnSpc>
            </a:pPr>
            <a:r>
              <a:rPr lang="en-US" sz="3000">
                <a:solidFill>
                  <a:srgbClr val="000000"/>
                </a:solidFill>
                <a:latin typeface="M+"/>
                <a:ea typeface="M+"/>
                <a:cs typeface="M+"/>
                <a:sym typeface="M+"/>
              </a:rPr>
              <a:t>複利計算・年金計算・投資推移予測</a:t>
            </a:r>
          </a:p>
          <a:p>
            <a:pPr algn="l">
              <a:lnSpc>
                <a:spcPts val="4200"/>
              </a:lnSpc>
            </a:pPr>
            <a:r>
              <a:rPr lang="en-US" sz="3000">
                <a:solidFill>
                  <a:srgbClr val="000000"/>
                </a:solidFill>
                <a:latin typeface="M+"/>
                <a:ea typeface="M+"/>
                <a:cs typeface="M+"/>
                <a:sym typeface="M+"/>
              </a:rPr>
              <a:t>タイマー・ストップウォッチ・時報</a:t>
            </a:r>
          </a:p>
          <a:p>
            <a:pPr algn="l">
              <a:lnSpc>
                <a:spcPts val="4200"/>
              </a:lnSpc>
            </a:pPr>
            <a:r>
              <a:rPr lang="en-US" sz="3000">
                <a:solidFill>
                  <a:srgbClr val="000000"/>
                </a:solidFill>
                <a:latin typeface="M+"/>
                <a:ea typeface="M+"/>
                <a:cs typeface="M+"/>
                <a:sym typeface="M+"/>
              </a:rPr>
              <a:t>QRコード生成</a:t>
            </a:r>
          </a:p>
          <a:p>
            <a:pPr algn="l">
              <a:lnSpc>
                <a:spcPts val="4200"/>
              </a:lnSpc>
            </a:pPr>
            <a:r>
              <a:rPr lang="en-US" sz="3000">
                <a:solidFill>
                  <a:srgbClr val="000000"/>
                </a:solidFill>
                <a:latin typeface="M+"/>
                <a:ea typeface="M+"/>
                <a:cs typeface="M+"/>
                <a:sym typeface="M+"/>
              </a:rPr>
              <a:t>マインドマップ</a:t>
            </a:r>
          </a:p>
          <a:p>
            <a:pPr algn="l">
              <a:lnSpc>
                <a:spcPts val="4200"/>
              </a:lnSpc>
            </a:pPr>
            <a:r>
              <a:rPr lang="en-US" sz="3000">
                <a:solidFill>
                  <a:srgbClr val="000000"/>
                </a:solidFill>
                <a:latin typeface="M+"/>
                <a:ea typeface="M+"/>
                <a:cs typeface="M+"/>
                <a:sym typeface="M+"/>
              </a:rPr>
              <a:t>…</a:t>
            </a:r>
          </a:p>
        </p:txBody>
      </p:sp>
      <p:sp>
        <p:nvSpPr>
          <p:cNvPr name="TextBox 4" id="4"/>
          <p:cNvSpPr txBox="true"/>
          <p:nvPr/>
        </p:nvSpPr>
        <p:spPr>
          <a:xfrm rot="0">
            <a:off x="1428750" y="3818165"/>
            <a:ext cx="7000875" cy="651510"/>
          </a:xfrm>
          <a:prstGeom prst="rect">
            <a:avLst/>
          </a:prstGeom>
        </p:spPr>
        <p:txBody>
          <a:bodyPr anchor="t" rtlCol="false" tIns="0" lIns="0" bIns="0" rIns="0">
            <a:spAutoFit/>
          </a:bodyPr>
          <a:lstStyle/>
          <a:p>
            <a:pPr algn="l" marL="0" indent="0" lvl="0">
              <a:lnSpc>
                <a:spcPts val="5040"/>
              </a:lnSpc>
              <a:spcBef>
                <a:spcPct val="0"/>
              </a:spcBef>
            </a:pPr>
            <a:r>
              <a:rPr lang="en-US" b="true" sz="3600">
                <a:solidFill>
                  <a:srgbClr val="000000"/>
                </a:solidFill>
                <a:latin typeface="M+ Bold"/>
                <a:ea typeface="M+ Bold"/>
                <a:cs typeface="M+ Bold"/>
                <a:sym typeface="M+ Bold"/>
              </a:rPr>
              <a:t>一人完結型アプリ</a:t>
            </a:r>
          </a:p>
        </p:txBody>
      </p:sp>
      <p:sp>
        <p:nvSpPr>
          <p:cNvPr name="TextBox 5" id="5"/>
          <p:cNvSpPr txBox="true"/>
          <p:nvPr/>
        </p:nvSpPr>
        <p:spPr>
          <a:xfrm rot="0">
            <a:off x="9858375" y="4678346"/>
            <a:ext cx="7000875" cy="3743325"/>
          </a:xfrm>
          <a:prstGeom prst="rect">
            <a:avLst/>
          </a:prstGeom>
        </p:spPr>
        <p:txBody>
          <a:bodyPr anchor="t" rtlCol="false" tIns="0" lIns="0" bIns="0" rIns="0">
            <a:spAutoFit/>
          </a:bodyPr>
          <a:lstStyle/>
          <a:p>
            <a:pPr algn="l">
              <a:lnSpc>
                <a:spcPts val="4200"/>
              </a:lnSpc>
            </a:pPr>
            <a:r>
              <a:rPr lang="en-US" sz="3000">
                <a:solidFill>
                  <a:srgbClr val="000000"/>
                </a:solidFill>
                <a:latin typeface="M+"/>
                <a:ea typeface="M+"/>
                <a:cs typeface="M+"/>
                <a:sym typeface="M+"/>
              </a:rPr>
              <a:t>掲示板・チャット</a:t>
            </a:r>
          </a:p>
          <a:p>
            <a:pPr algn="l">
              <a:lnSpc>
                <a:spcPts val="4200"/>
              </a:lnSpc>
            </a:pPr>
            <a:r>
              <a:rPr lang="en-US" sz="3000">
                <a:solidFill>
                  <a:srgbClr val="000000"/>
                </a:solidFill>
                <a:latin typeface="M+"/>
                <a:ea typeface="M+"/>
                <a:cs typeface="M+"/>
                <a:sym typeface="M+"/>
              </a:rPr>
              <a:t>カレンダー・予約・シフト管理</a:t>
            </a:r>
          </a:p>
          <a:p>
            <a:pPr algn="l">
              <a:lnSpc>
                <a:spcPts val="4200"/>
              </a:lnSpc>
            </a:pPr>
            <a:r>
              <a:rPr lang="en-US" sz="3000">
                <a:solidFill>
                  <a:srgbClr val="000000"/>
                </a:solidFill>
                <a:latin typeface="M+"/>
                <a:ea typeface="M+"/>
                <a:cs typeface="M+"/>
                <a:sym typeface="M+"/>
              </a:rPr>
              <a:t>作品投稿・レビュー</a:t>
            </a:r>
          </a:p>
          <a:p>
            <a:pPr algn="l">
              <a:lnSpc>
                <a:spcPts val="4200"/>
              </a:lnSpc>
            </a:pPr>
            <a:r>
              <a:rPr lang="en-US" sz="3000">
                <a:solidFill>
                  <a:srgbClr val="000000"/>
                </a:solidFill>
                <a:latin typeface="M+"/>
                <a:ea typeface="M+"/>
                <a:cs typeface="M+"/>
                <a:sym typeface="M+"/>
              </a:rPr>
              <a:t>ランキングゲーム</a:t>
            </a:r>
          </a:p>
          <a:p>
            <a:pPr algn="l">
              <a:lnSpc>
                <a:spcPts val="4200"/>
              </a:lnSpc>
            </a:pPr>
            <a:r>
              <a:rPr lang="en-US" sz="3000">
                <a:solidFill>
                  <a:srgbClr val="000000"/>
                </a:solidFill>
                <a:latin typeface="M+"/>
                <a:ea typeface="M+"/>
                <a:cs typeface="M+"/>
                <a:sym typeface="M+"/>
              </a:rPr>
              <a:t>アンケート・投票</a:t>
            </a:r>
          </a:p>
          <a:p>
            <a:pPr algn="l">
              <a:lnSpc>
                <a:spcPts val="4200"/>
              </a:lnSpc>
            </a:pPr>
            <a:r>
              <a:rPr lang="en-US" sz="3000">
                <a:solidFill>
                  <a:srgbClr val="000000"/>
                </a:solidFill>
                <a:latin typeface="M+"/>
                <a:ea typeface="M+"/>
                <a:cs typeface="M+"/>
                <a:sym typeface="M+"/>
              </a:rPr>
              <a:t>リアルタイム対戦</a:t>
            </a:r>
          </a:p>
          <a:p>
            <a:pPr algn="l">
              <a:lnSpc>
                <a:spcPts val="4200"/>
              </a:lnSpc>
            </a:pPr>
            <a:r>
              <a:rPr lang="en-US" sz="3000">
                <a:solidFill>
                  <a:srgbClr val="000000"/>
                </a:solidFill>
                <a:latin typeface="M+"/>
                <a:ea typeface="M+"/>
                <a:cs typeface="M+"/>
                <a:sym typeface="M+"/>
              </a:rPr>
              <a:t>…</a:t>
            </a:r>
          </a:p>
        </p:txBody>
      </p:sp>
      <p:sp>
        <p:nvSpPr>
          <p:cNvPr name="TextBox 6" id="6"/>
          <p:cNvSpPr txBox="true"/>
          <p:nvPr/>
        </p:nvSpPr>
        <p:spPr>
          <a:xfrm rot="0">
            <a:off x="9858375" y="3818165"/>
            <a:ext cx="7000875" cy="651510"/>
          </a:xfrm>
          <a:prstGeom prst="rect">
            <a:avLst/>
          </a:prstGeom>
        </p:spPr>
        <p:txBody>
          <a:bodyPr anchor="t" rtlCol="false" tIns="0" lIns="0" bIns="0" rIns="0">
            <a:spAutoFit/>
          </a:bodyPr>
          <a:lstStyle/>
          <a:p>
            <a:pPr algn="l" marL="0" indent="0" lvl="0">
              <a:lnSpc>
                <a:spcPts val="5040"/>
              </a:lnSpc>
              <a:spcBef>
                <a:spcPct val="0"/>
              </a:spcBef>
            </a:pPr>
            <a:r>
              <a:rPr lang="en-US" b="true" sz="3600">
                <a:solidFill>
                  <a:srgbClr val="000000"/>
                </a:solidFill>
                <a:latin typeface="M+ Bold"/>
                <a:ea typeface="M+ Bold"/>
                <a:cs typeface="M+ Bold"/>
                <a:sym typeface="M+ Bold"/>
              </a:rPr>
              <a:t>データ共有型アプリ</a:t>
            </a:r>
          </a:p>
        </p:txBody>
      </p:sp>
      <p:sp>
        <p:nvSpPr>
          <p:cNvPr name="TextBox 7" id="7"/>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48</a:t>
            </a:r>
          </a:p>
        </p:txBody>
      </p:sp>
    </p:spTree>
  </p:cSld>
  <p:clrMapOvr>
    <a:masterClrMapping/>
  </p:clrMapOvr>
</p:sld>
</file>

<file path=ppt/slides/slide4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一人完結型からデータ共有型へ</a:t>
            </a:r>
          </a:p>
        </p:txBody>
      </p:sp>
      <p:sp>
        <p:nvSpPr>
          <p:cNvPr name="TextBox 3" id="3"/>
          <p:cNvSpPr txBox="true"/>
          <p:nvPr/>
        </p:nvSpPr>
        <p:spPr>
          <a:xfrm rot="0">
            <a:off x="1428750" y="2864820"/>
            <a:ext cx="14891391" cy="6086475"/>
          </a:xfrm>
          <a:prstGeom prst="rect">
            <a:avLst/>
          </a:prstGeom>
        </p:spPr>
        <p:txBody>
          <a:bodyPr anchor="t" rtlCol="false" tIns="0" lIns="0" bIns="0" rIns="0">
            <a:spAutoFit/>
          </a:bodyPr>
          <a:lstStyle/>
          <a:p>
            <a:pPr algn="l" marL="0" indent="0" lvl="0">
              <a:lnSpc>
                <a:spcPts val="4800"/>
              </a:lnSpc>
              <a:spcBef>
                <a:spcPct val="0"/>
              </a:spcBef>
            </a:pPr>
            <a:r>
              <a:rPr lang="en-US" sz="3000" strike="noStrike" u="none">
                <a:solidFill>
                  <a:srgbClr val="000000"/>
                </a:solidFill>
                <a:latin typeface="M+"/>
                <a:ea typeface="M+"/>
                <a:cs typeface="M+"/>
                <a:sym typeface="M+"/>
              </a:rPr>
              <a:t>同じ「共有する」でも、行き先は違う。</a:t>
            </a:r>
          </a:p>
          <a:p>
            <a:pPr algn="l" marL="0" indent="0" lvl="0">
              <a:lnSpc>
                <a:spcPts val="4800"/>
              </a:lnSpc>
              <a:spcBef>
                <a:spcPct val="0"/>
              </a:spcBef>
            </a:pPr>
          </a:p>
          <a:p>
            <a:pPr algn="l" marL="647700" indent="-323850" lvl="1">
              <a:lnSpc>
                <a:spcPts val="4800"/>
              </a:lnSpc>
              <a:buFont typeface="Arial"/>
              <a:buChar char="•"/>
            </a:pPr>
            <a:r>
              <a:rPr lang="en-US" sz="3000" strike="noStrike" u="none">
                <a:solidFill>
                  <a:srgbClr val="000000"/>
                </a:solidFill>
                <a:latin typeface="M+"/>
                <a:ea typeface="M+"/>
                <a:cs typeface="M+"/>
                <a:sym typeface="M+"/>
              </a:rPr>
              <a:t>TODO → チームTODO</a:t>
            </a:r>
          </a:p>
          <a:p>
            <a:pPr algn="l" marL="647700" indent="-323850" lvl="1">
              <a:lnSpc>
                <a:spcPts val="4800"/>
              </a:lnSpc>
              <a:buFont typeface="Arial"/>
              <a:buChar char="•"/>
            </a:pPr>
            <a:r>
              <a:rPr lang="en-US" sz="3000" strike="noStrike" u="none">
                <a:solidFill>
                  <a:srgbClr val="000000"/>
                </a:solidFill>
                <a:latin typeface="M+"/>
                <a:ea typeface="M+"/>
                <a:cs typeface="M+"/>
                <a:sym typeface="M+"/>
              </a:rPr>
              <a:t>家計簿 → 共有家計簿</a:t>
            </a:r>
          </a:p>
          <a:p>
            <a:pPr algn="l" marL="647700" indent="-323850" lvl="1">
              <a:lnSpc>
                <a:spcPts val="4800"/>
              </a:lnSpc>
              <a:buFont typeface="Arial"/>
              <a:buChar char="•"/>
            </a:pPr>
            <a:r>
              <a:rPr lang="en-US" sz="3000" strike="noStrike" u="none">
                <a:solidFill>
                  <a:srgbClr val="000000"/>
                </a:solidFill>
                <a:latin typeface="M+"/>
                <a:ea typeface="M+"/>
                <a:cs typeface="M+"/>
                <a:sym typeface="M+"/>
              </a:rPr>
              <a:t>オセロ（コンピュータと対戦）→ ネット対戦のオセロ</a:t>
            </a:r>
          </a:p>
          <a:p>
            <a:pPr algn="l" marL="647700" indent="-323850" lvl="1">
              <a:lnSpc>
                <a:spcPts val="4800"/>
              </a:lnSpc>
              <a:buFont typeface="Arial"/>
              <a:buChar char="•"/>
            </a:pPr>
            <a:r>
              <a:rPr lang="en-US" sz="3000" strike="noStrike" u="none">
                <a:solidFill>
                  <a:srgbClr val="000000"/>
                </a:solidFill>
                <a:latin typeface="M+"/>
                <a:ea typeface="M+"/>
                <a:cs typeface="M+"/>
                <a:sym typeface="M+"/>
              </a:rPr>
              <a:t>スコアアタック → ランキング</a:t>
            </a:r>
          </a:p>
          <a:p>
            <a:pPr algn="l" marL="647700" indent="-323850" lvl="1">
              <a:lnSpc>
                <a:spcPts val="4800"/>
              </a:lnSpc>
              <a:buFont typeface="Arial"/>
              <a:buChar char="•"/>
            </a:pPr>
            <a:r>
              <a:rPr lang="en-US" sz="3000" strike="noStrike" u="none">
                <a:solidFill>
                  <a:srgbClr val="000000"/>
                </a:solidFill>
                <a:latin typeface="M+"/>
                <a:ea typeface="M+"/>
                <a:cs typeface="M+"/>
                <a:sym typeface="M+"/>
              </a:rPr>
              <a:t>ホワイトボード → 共同ホワイトボード</a:t>
            </a:r>
          </a:p>
          <a:p>
            <a:pPr algn="l" marL="0" indent="0" lvl="0">
              <a:lnSpc>
                <a:spcPts val="4800"/>
              </a:lnSpc>
              <a:spcBef>
                <a:spcPct val="0"/>
              </a:spcBef>
            </a:pPr>
          </a:p>
          <a:p>
            <a:pPr algn="l" marL="0" indent="0" lvl="0">
              <a:lnSpc>
                <a:spcPts val="4800"/>
              </a:lnSpc>
              <a:spcBef>
                <a:spcPct val="0"/>
              </a:spcBef>
            </a:pPr>
            <a:r>
              <a:rPr lang="en-US" sz="3000" strike="noStrike" u="none">
                <a:solidFill>
                  <a:srgbClr val="000000"/>
                </a:solidFill>
                <a:latin typeface="M+"/>
                <a:ea typeface="M+"/>
                <a:cs typeface="M+"/>
                <a:sym typeface="M+"/>
              </a:rPr>
              <a:t>掲示板・アンケート・リアルタイム対戦は、相手がいて初めて成立する。</a:t>
            </a:r>
          </a:p>
          <a:p>
            <a:pPr algn="l" marL="0" indent="0" lvl="0">
              <a:lnSpc>
                <a:spcPts val="4800"/>
              </a:lnSpc>
              <a:spcBef>
                <a:spcPct val="0"/>
              </a:spcBef>
            </a:pPr>
            <a:r>
              <a:rPr lang="en-US" sz="3000" strike="noStrike" u="none">
                <a:solidFill>
                  <a:srgbClr val="000000"/>
                </a:solidFill>
                <a:latin typeface="M+"/>
                <a:ea typeface="M+"/>
                <a:cs typeface="M+"/>
                <a:sym typeface="M+"/>
              </a:rPr>
              <a:t>一人完結型の形がなく、最初からデータ共有型で作ることになる。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49</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B39DDB"/>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50</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開発基礎</a:t>
            </a:r>
          </a:p>
          <a:p>
            <a:pPr algn="ctr" marL="0" indent="0" lvl="0">
              <a:lnSpc>
                <a:spcPts val="10080"/>
              </a:lnSpc>
              <a:spcBef>
                <a:spcPct val="0"/>
              </a:spcBef>
            </a:pPr>
            <a:r>
              <a:rPr lang="en-US" sz="7200">
                <a:solidFill>
                  <a:srgbClr val="FFFFFF"/>
                </a:solidFill>
                <a:latin typeface="M+"/>
                <a:ea typeface="M+"/>
                <a:cs typeface="M+"/>
                <a:sym typeface="M+"/>
              </a:rPr>
              <a:t>Git と GitHub</a:t>
            </a:r>
          </a:p>
        </p:txBody>
      </p:sp>
      <p:sp>
        <p:nvSpPr>
          <p:cNvPr name="TextBox 4" id="4"/>
          <p:cNvSpPr txBox="true"/>
          <p:nvPr/>
        </p:nvSpPr>
        <p:spPr>
          <a:xfrm rot="0">
            <a:off x="4082579" y="8715375"/>
            <a:ext cx="10122843" cy="542925"/>
          </a:xfrm>
          <a:prstGeom prst="rect">
            <a:avLst/>
          </a:prstGeom>
        </p:spPr>
        <p:txBody>
          <a:bodyPr anchor="t" rtlCol="false" tIns="0" lIns="0" bIns="0" rIns="0">
            <a:spAutoFit/>
          </a:bodyPr>
          <a:lstStyle/>
          <a:p>
            <a:pPr algn="ctr">
              <a:lnSpc>
                <a:spcPts val="4200"/>
              </a:lnSpc>
            </a:pPr>
            <a:r>
              <a:rPr lang="en-US" sz="3000" b="true">
                <a:solidFill>
                  <a:srgbClr val="FFFFFF"/>
                </a:solidFill>
                <a:latin typeface="M+ Bold"/>
                <a:ea typeface="M+ Bold"/>
                <a:cs typeface="M+ Bold"/>
                <a:sym typeface="M+ Bold"/>
              </a:rPr>
              <a:t>[GBA] </a:t>
            </a:r>
            <a:r>
              <a:rPr lang="en-US" b="true" sz="3000" u="sng">
                <a:solidFill>
                  <a:srgbClr val="FFFFFF"/>
                </a:solidFill>
                <a:latin typeface="M+ Bold"/>
                <a:ea typeface="M+ Bold"/>
                <a:cs typeface="M+ Bold"/>
                <a:sym typeface="M+ Bold"/>
                <a:hlinkClick r:id="rId2" tooltip="https://vibecodingnotes.com/guide-git-basic/"/>
              </a:rPr>
              <a:t>https://vibecodingnotes.com/guide-git-basic/</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36735" y="266590"/>
            <a:ext cx="7877610" cy="4229292"/>
          </a:xfrm>
          <a:custGeom>
            <a:avLst/>
            <a:gdLst/>
            <a:ahLst/>
            <a:cxnLst/>
            <a:rect r="r" b="b" t="t" l="l"/>
            <a:pathLst>
              <a:path h="4229292" w="7877610">
                <a:moveTo>
                  <a:pt x="0" y="0"/>
                </a:moveTo>
                <a:lnTo>
                  <a:pt x="7877610" y="0"/>
                </a:lnTo>
                <a:lnTo>
                  <a:pt x="7877610" y="4229292"/>
                </a:lnTo>
                <a:lnTo>
                  <a:pt x="0" y="4229292"/>
                </a:lnTo>
                <a:lnTo>
                  <a:pt x="0" y="0"/>
                </a:lnTo>
                <a:close/>
              </a:path>
            </a:pathLst>
          </a:custGeom>
          <a:blipFill>
            <a:blip r:embed="rId2"/>
            <a:stretch>
              <a:fillRect l="0" t="0" r="0" b="0"/>
            </a:stretch>
          </a:blipFill>
        </p:spPr>
      </p:sp>
      <p:sp>
        <p:nvSpPr>
          <p:cNvPr name="TextBox 3" id="3"/>
          <p:cNvSpPr txBox="true"/>
          <p:nvPr/>
        </p:nvSpPr>
        <p:spPr>
          <a:xfrm rot="0">
            <a:off x="1428750" y="5342890"/>
            <a:ext cx="7146790" cy="3915410"/>
          </a:xfrm>
          <a:prstGeom prst="rect">
            <a:avLst/>
          </a:prstGeom>
        </p:spPr>
        <p:txBody>
          <a:bodyPr anchor="t" rtlCol="false" tIns="0" lIns="0" bIns="0" rIns="0">
            <a:spAutoFit/>
          </a:bodyPr>
          <a:lstStyle/>
          <a:p>
            <a:pPr algn="just" marL="604521" indent="-302261" lvl="1">
              <a:lnSpc>
                <a:spcPts val="4480"/>
              </a:lnSpc>
              <a:buFont typeface="Arial"/>
              <a:buChar char="•"/>
            </a:pPr>
            <a:r>
              <a:rPr lang="en-US" sz="2800">
                <a:solidFill>
                  <a:srgbClr val="000000"/>
                </a:solidFill>
                <a:latin typeface="M+"/>
                <a:ea typeface="M+"/>
                <a:cs typeface="M+"/>
                <a:sym typeface="M+"/>
              </a:rPr>
              <a:t>ローカルPCで履歴管理</a:t>
            </a:r>
          </a:p>
          <a:p>
            <a:pPr algn="just" marL="604521" indent="-302261" lvl="1">
              <a:lnSpc>
                <a:spcPts val="4480"/>
              </a:lnSpc>
              <a:buFont typeface="Arial"/>
              <a:buChar char="•"/>
            </a:pPr>
            <a:r>
              <a:rPr lang="en-US" sz="2800">
                <a:solidFill>
                  <a:srgbClr val="000000"/>
                </a:solidFill>
                <a:latin typeface="M+"/>
                <a:ea typeface="M+"/>
                <a:cs typeface="M+"/>
                <a:sym typeface="M+"/>
              </a:rPr>
              <a:t>管理用フォルダを</a:t>
            </a:r>
            <a:r>
              <a:rPr lang="en-US" b="true" sz="2800">
                <a:solidFill>
                  <a:srgbClr val="000000"/>
                </a:solidFill>
                <a:latin typeface="M+ Bold"/>
                <a:ea typeface="M+ Bold"/>
                <a:cs typeface="M+ Bold"/>
                <a:sym typeface="M+ Bold"/>
              </a:rPr>
              <a:t>リポジトリ</a:t>
            </a:r>
            <a:r>
              <a:rPr lang="en-US" sz="2800">
                <a:solidFill>
                  <a:srgbClr val="000000"/>
                </a:solidFill>
                <a:latin typeface="M+"/>
                <a:ea typeface="M+"/>
                <a:cs typeface="M+"/>
                <a:sym typeface="M+"/>
              </a:rPr>
              <a:t>と呼ぶ</a:t>
            </a:r>
          </a:p>
          <a:p>
            <a:pPr algn="just" marL="604521" indent="-302261" lvl="1">
              <a:lnSpc>
                <a:spcPts val="4480"/>
              </a:lnSpc>
              <a:buFont typeface="Arial"/>
              <a:buChar char="•"/>
            </a:pPr>
            <a:r>
              <a:rPr lang="en-US" sz="2800">
                <a:solidFill>
                  <a:srgbClr val="000000"/>
                </a:solidFill>
                <a:latin typeface="M+"/>
                <a:ea typeface="M+"/>
                <a:cs typeface="M+"/>
                <a:sym typeface="M+"/>
              </a:rPr>
              <a:t>履歴の一区切り（スナップショット）を</a:t>
            </a:r>
            <a:r>
              <a:rPr lang="en-US" b="true" sz="2800">
                <a:solidFill>
                  <a:srgbClr val="000000"/>
                </a:solidFill>
                <a:latin typeface="M+ Bold"/>
                <a:ea typeface="M+ Bold"/>
                <a:cs typeface="M+ Bold"/>
                <a:sym typeface="M+ Bold"/>
              </a:rPr>
              <a:t>コミット</a:t>
            </a:r>
            <a:r>
              <a:rPr lang="en-US" sz="2800">
                <a:solidFill>
                  <a:srgbClr val="000000"/>
                </a:solidFill>
                <a:latin typeface="M+"/>
                <a:ea typeface="M+"/>
                <a:cs typeface="M+"/>
                <a:sym typeface="M+"/>
              </a:rPr>
              <a:t>（commit）と呼ぶ</a:t>
            </a:r>
          </a:p>
          <a:p>
            <a:pPr algn="just" marL="1209042" indent="-403014" lvl="2">
              <a:lnSpc>
                <a:spcPts val="4480"/>
              </a:lnSpc>
              <a:buFont typeface="Arial"/>
              <a:buChar char="⚬"/>
            </a:pPr>
            <a:r>
              <a:rPr lang="en-US" sz="2800">
                <a:solidFill>
                  <a:srgbClr val="000000"/>
                </a:solidFill>
                <a:latin typeface="M+"/>
                <a:ea typeface="M+"/>
                <a:cs typeface="M+"/>
                <a:sym typeface="M+"/>
              </a:rPr>
              <a:t>動詞用法あり「コミットする」</a:t>
            </a:r>
          </a:p>
          <a:p>
            <a:pPr algn="just" marL="604521" indent="-302261" lvl="1">
              <a:lnSpc>
                <a:spcPts val="4480"/>
              </a:lnSpc>
              <a:buFont typeface="Arial"/>
              <a:buChar char="•"/>
            </a:pPr>
            <a:r>
              <a:rPr lang="en-US" sz="2800">
                <a:solidFill>
                  <a:srgbClr val="000000"/>
                </a:solidFill>
                <a:latin typeface="M+"/>
                <a:ea typeface="M+"/>
                <a:cs typeface="M+"/>
                <a:sym typeface="M+"/>
              </a:rPr>
              <a:t>コミットはリポジトリに保存</a:t>
            </a:r>
          </a:p>
          <a:p>
            <a:pPr algn="just" marL="604521" indent="-302261" lvl="1">
              <a:lnSpc>
                <a:spcPts val="4480"/>
              </a:lnSpc>
              <a:buFont typeface="Arial"/>
              <a:buChar char="•"/>
            </a:pPr>
            <a:r>
              <a:rPr lang="en-US" sz="2800">
                <a:solidFill>
                  <a:srgbClr val="000000"/>
                </a:solidFill>
                <a:latin typeface="M+"/>
                <a:ea typeface="M+"/>
                <a:cs typeface="M+"/>
                <a:sym typeface="M+"/>
              </a:rPr>
              <a:t>ローカルで使う場合はアカウント不要</a:t>
            </a:r>
          </a:p>
        </p:txBody>
      </p:sp>
      <p:sp>
        <p:nvSpPr>
          <p:cNvPr name="TextBox 4" id="4"/>
          <p:cNvSpPr txBox="true"/>
          <p:nvPr/>
        </p:nvSpPr>
        <p:spPr>
          <a:xfrm rot="0">
            <a:off x="1428750" y="4530334"/>
            <a:ext cx="7000875" cy="608965"/>
          </a:xfrm>
          <a:prstGeom prst="rect">
            <a:avLst/>
          </a:prstGeom>
        </p:spPr>
        <p:txBody>
          <a:bodyPr anchor="t" rtlCol="false" tIns="0" lIns="0" bIns="0" rIns="0">
            <a:spAutoFit/>
          </a:bodyPr>
          <a:lstStyle/>
          <a:p>
            <a:pPr algn="ctr" marL="0" indent="0" lvl="0">
              <a:lnSpc>
                <a:spcPts val="4760"/>
              </a:lnSpc>
              <a:spcBef>
                <a:spcPct val="0"/>
              </a:spcBef>
            </a:pPr>
            <a:r>
              <a:rPr lang="en-US" b="true" sz="3400">
                <a:solidFill>
                  <a:srgbClr val="000000"/>
                </a:solidFill>
                <a:latin typeface="M+ Bold"/>
                <a:ea typeface="M+ Bold"/>
                <a:cs typeface="M+ Bold"/>
                <a:sym typeface="M+ Bold"/>
              </a:rPr>
              <a:t>Git（コマンド）</a:t>
            </a:r>
          </a:p>
        </p:txBody>
      </p:sp>
      <p:sp>
        <p:nvSpPr>
          <p:cNvPr name="TextBox 5" id="5"/>
          <p:cNvSpPr txBox="true"/>
          <p:nvPr/>
        </p:nvSpPr>
        <p:spPr>
          <a:xfrm rot="0">
            <a:off x="9858375" y="5342890"/>
            <a:ext cx="7000875" cy="2791460"/>
          </a:xfrm>
          <a:prstGeom prst="rect">
            <a:avLst/>
          </a:prstGeom>
        </p:spPr>
        <p:txBody>
          <a:bodyPr anchor="t" rtlCol="false" tIns="0" lIns="0" bIns="0" rIns="0">
            <a:spAutoFit/>
          </a:bodyPr>
          <a:lstStyle/>
          <a:p>
            <a:pPr algn="l" marL="604521" indent="-302261" lvl="1">
              <a:lnSpc>
                <a:spcPts val="4480"/>
              </a:lnSpc>
              <a:buFont typeface="Arial"/>
              <a:buChar char="•"/>
            </a:pPr>
            <a:r>
              <a:rPr lang="en-US" sz="2800">
                <a:solidFill>
                  <a:srgbClr val="000000"/>
                </a:solidFill>
                <a:latin typeface="M+"/>
                <a:ea typeface="M+"/>
                <a:cs typeface="M+"/>
                <a:sym typeface="M+"/>
              </a:rPr>
              <a:t>コミットをネット上に保存する場所</a:t>
            </a:r>
          </a:p>
          <a:p>
            <a:pPr algn="l" marL="604521" indent="-302261" lvl="1">
              <a:lnSpc>
                <a:spcPts val="4480"/>
              </a:lnSpc>
              <a:buFont typeface="Arial"/>
              <a:buChar char="•"/>
            </a:pPr>
            <a:r>
              <a:rPr lang="en-US" sz="2800">
                <a:solidFill>
                  <a:srgbClr val="000000"/>
                </a:solidFill>
                <a:latin typeface="M+"/>
                <a:ea typeface="M+"/>
                <a:cs typeface="M+"/>
                <a:sym typeface="M+"/>
              </a:rPr>
              <a:t>ローカルのリポジトリと同期</a:t>
            </a:r>
          </a:p>
          <a:p>
            <a:pPr algn="l" marL="604521" indent="-302261" lvl="1">
              <a:lnSpc>
                <a:spcPts val="4480"/>
              </a:lnSpc>
              <a:buFont typeface="Arial"/>
              <a:buChar char="•"/>
            </a:pPr>
            <a:r>
              <a:rPr lang="en-US" sz="2800">
                <a:solidFill>
                  <a:srgbClr val="000000"/>
                </a:solidFill>
                <a:latin typeface="M+"/>
                <a:ea typeface="M+"/>
                <a:cs typeface="M+"/>
                <a:sym typeface="M+"/>
              </a:rPr>
              <a:t>ローカルのコミットをGitHubにアップすることを</a:t>
            </a:r>
            <a:r>
              <a:rPr lang="en-US" b="true" sz="2800">
                <a:solidFill>
                  <a:srgbClr val="000000"/>
                </a:solidFill>
                <a:latin typeface="M+ Bold"/>
                <a:ea typeface="M+ Bold"/>
                <a:cs typeface="M+ Bold"/>
                <a:sym typeface="M+ Bold"/>
              </a:rPr>
              <a:t>プッシュ</a:t>
            </a:r>
            <a:r>
              <a:rPr lang="en-US" sz="2800">
                <a:solidFill>
                  <a:srgbClr val="000000"/>
                </a:solidFill>
                <a:latin typeface="M+"/>
                <a:ea typeface="M+"/>
                <a:cs typeface="M+"/>
                <a:sym typeface="M+"/>
              </a:rPr>
              <a:t>（push）と呼ぶ</a:t>
            </a:r>
          </a:p>
          <a:p>
            <a:pPr algn="l" marL="604521" indent="-302261" lvl="1">
              <a:lnSpc>
                <a:spcPts val="4480"/>
              </a:lnSpc>
              <a:buFont typeface="Arial"/>
              <a:buChar char="•"/>
            </a:pPr>
            <a:r>
              <a:rPr lang="en-US" sz="2800">
                <a:solidFill>
                  <a:srgbClr val="000000"/>
                </a:solidFill>
                <a:latin typeface="M+"/>
                <a:ea typeface="M+"/>
                <a:cs typeface="M+"/>
                <a:sym typeface="M+"/>
              </a:rPr>
              <a:t>利用にはGitHubのアカウントが必要</a:t>
            </a:r>
          </a:p>
        </p:txBody>
      </p:sp>
      <p:sp>
        <p:nvSpPr>
          <p:cNvPr name="TextBox 6" id="6"/>
          <p:cNvSpPr txBox="true"/>
          <p:nvPr/>
        </p:nvSpPr>
        <p:spPr>
          <a:xfrm rot="0">
            <a:off x="9858375" y="4530334"/>
            <a:ext cx="7000875" cy="608965"/>
          </a:xfrm>
          <a:prstGeom prst="rect">
            <a:avLst/>
          </a:prstGeom>
        </p:spPr>
        <p:txBody>
          <a:bodyPr anchor="t" rtlCol="false" tIns="0" lIns="0" bIns="0" rIns="0">
            <a:spAutoFit/>
          </a:bodyPr>
          <a:lstStyle/>
          <a:p>
            <a:pPr algn="ctr" marL="0" indent="0" lvl="0">
              <a:lnSpc>
                <a:spcPts val="4760"/>
              </a:lnSpc>
              <a:spcBef>
                <a:spcPct val="0"/>
              </a:spcBef>
            </a:pPr>
            <a:r>
              <a:rPr lang="en-US" b="true" sz="3400">
                <a:solidFill>
                  <a:srgbClr val="000000"/>
                </a:solidFill>
                <a:latin typeface="M+ Bold"/>
                <a:ea typeface="M+ Bold"/>
                <a:cs typeface="M+ Bold"/>
                <a:sym typeface="M+ Bold"/>
              </a:rPr>
              <a:t>GitHub（Webサービス）</a:t>
            </a:r>
          </a:p>
        </p:txBody>
      </p:sp>
      <p:sp>
        <p:nvSpPr>
          <p:cNvPr name="TextBox 7" id="7"/>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51</a:t>
            </a:r>
          </a:p>
        </p:txBody>
      </p:sp>
      <p:sp>
        <p:nvSpPr>
          <p:cNvPr name="TextBox 8" id="8"/>
          <p:cNvSpPr txBox="true"/>
          <p:nvPr/>
        </p:nvSpPr>
        <p:spPr>
          <a:xfrm rot="0">
            <a:off x="10387012" y="8902067"/>
            <a:ext cx="5943600" cy="356233"/>
          </a:xfrm>
          <a:prstGeom prst="rect">
            <a:avLst/>
          </a:prstGeom>
        </p:spPr>
        <p:txBody>
          <a:bodyPr anchor="t" rtlCol="false" tIns="0" lIns="0" bIns="0" rIns="0">
            <a:spAutoFit/>
          </a:bodyPr>
          <a:lstStyle/>
          <a:p>
            <a:pPr algn="ctr">
              <a:lnSpc>
                <a:spcPts val="2880"/>
              </a:lnSpc>
              <a:spcBef>
                <a:spcPct val="0"/>
              </a:spcBef>
            </a:pPr>
            <a:r>
              <a:rPr lang="en-US" sz="1800">
                <a:solidFill>
                  <a:srgbClr val="000000"/>
                </a:solidFill>
                <a:latin typeface="M+"/>
                <a:ea typeface="M+"/>
                <a:cs typeface="M+"/>
                <a:sym typeface="M+"/>
              </a:rPr>
              <a:t>※ざっくりな説明なので厳密にはちょっと違うこともあり</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85826" y="5430801"/>
            <a:ext cx="6158074" cy="3437065"/>
          </a:xfrm>
          <a:custGeom>
            <a:avLst/>
            <a:gdLst/>
            <a:ahLst/>
            <a:cxnLst/>
            <a:rect r="r" b="b" t="t" l="l"/>
            <a:pathLst>
              <a:path h="3437065" w="6158074">
                <a:moveTo>
                  <a:pt x="0" y="0"/>
                </a:moveTo>
                <a:lnTo>
                  <a:pt x="6158074" y="0"/>
                </a:lnTo>
                <a:lnTo>
                  <a:pt x="6158074" y="3437065"/>
                </a:lnTo>
                <a:lnTo>
                  <a:pt x="0" y="3437065"/>
                </a:lnTo>
                <a:lnTo>
                  <a:pt x="0" y="0"/>
                </a:lnTo>
                <a:close/>
              </a:path>
            </a:pathLst>
          </a:custGeom>
          <a:blipFill>
            <a:blip r:embed="rId2"/>
            <a:stretch>
              <a:fillRect l="0" t="0" r="0" b="0"/>
            </a:stretch>
          </a:blipFill>
        </p:spPr>
      </p:sp>
      <p:sp>
        <p:nvSpPr>
          <p:cNvPr name="TextBox 3" id="3"/>
          <p:cNvSpPr txBox="true"/>
          <p:nvPr/>
        </p:nvSpPr>
        <p:spPr>
          <a:xfrm rot="0">
            <a:off x="1428750" y="1285875"/>
            <a:ext cx="6915150" cy="3815715"/>
          </a:xfrm>
          <a:prstGeom prst="rect">
            <a:avLst/>
          </a:prstGeom>
        </p:spPr>
        <p:txBody>
          <a:bodyPr anchor="t" rtlCol="false" tIns="0" lIns="0" bIns="0" rIns="0">
            <a:spAutoFit/>
          </a:bodyPr>
          <a:lstStyle/>
          <a:p>
            <a:pPr algn="r" marL="0" indent="0" lvl="0">
              <a:lnSpc>
                <a:spcPts val="7559"/>
              </a:lnSpc>
              <a:spcBef>
                <a:spcPct val="0"/>
              </a:spcBef>
            </a:pPr>
            <a:r>
              <a:rPr lang="en-US" sz="5400">
                <a:solidFill>
                  <a:srgbClr val="000000"/>
                </a:solidFill>
                <a:latin typeface="M+"/>
                <a:ea typeface="M+"/>
                <a:cs typeface="M+"/>
                <a:sym typeface="M+"/>
              </a:rPr>
              <a:t>Claude Code と Cloudflare で Git/GitHub </a:t>
            </a:r>
            <a:r>
              <a:rPr lang="en-US" sz="5400">
                <a:solidFill>
                  <a:srgbClr val="000000"/>
                </a:solidFill>
                <a:latin typeface="M+"/>
                <a:ea typeface="M+"/>
                <a:cs typeface="M+"/>
                <a:sym typeface="M+"/>
              </a:rPr>
              <a:t>を</a:t>
            </a:r>
          </a:p>
          <a:p>
            <a:pPr algn="r" marL="0" indent="0" lvl="0">
              <a:lnSpc>
                <a:spcPts val="7559"/>
              </a:lnSpc>
              <a:spcBef>
                <a:spcPct val="0"/>
              </a:spcBef>
            </a:pPr>
            <a:r>
              <a:rPr lang="en-US" sz="5400">
                <a:solidFill>
                  <a:srgbClr val="000000"/>
                </a:solidFill>
                <a:latin typeface="M+"/>
                <a:ea typeface="M+"/>
                <a:cs typeface="M+"/>
                <a:sym typeface="M+"/>
              </a:rPr>
              <a:t>使う理由 4選</a:t>
            </a:r>
          </a:p>
        </p:txBody>
      </p:sp>
      <p:sp>
        <p:nvSpPr>
          <p:cNvPr name="TextBox 4" id="4"/>
          <p:cNvSpPr txBox="true"/>
          <p:nvPr/>
        </p:nvSpPr>
        <p:spPr>
          <a:xfrm rot="0">
            <a:off x="9645479" y="2024661"/>
            <a:ext cx="7035430" cy="746760"/>
          </a:xfrm>
          <a:prstGeom prst="rect">
            <a:avLst/>
          </a:prstGeom>
        </p:spPr>
        <p:txBody>
          <a:bodyPr anchor="t" rtlCol="false" tIns="0" lIns="0" bIns="0" rIns="0">
            <a:spAutoFit/>
          </a:bodyPr>
          <a:lstStyle/>
          <a:p>
            <a:pPr algn="l">
              <a:lnSpc>
                <a:spcPts val="2939"/>
              </a:lnSpc>
            </a:pPr>
            <a:r>
              <a:rPr lang="en-US" sz="2099">
                <a:solidFill>
                  <a:srgbClr val="000000"/>
                </a:solidFill>
                <a:latin typeface="M+"/>
                <a:ea typeface="M+"/>
                <a:cs typeface="M+"/>
                <a:sym typeface="M+"/>
              </a:rPr>
              <a:t>Git で変更履歴を残しておけば、失敗しても元に戻せる。</a:t>
            </a:r>
          </a:p>
          <a:p>
            <a:pPr algn="l" marL="0" indent="0" lvl="0">
              <a:lnSpc>
                <a:spcPts val="2939"/>
              </a:lnSpc>
              <a:spcBef>
                <a:spcPct val="0"/>
              </a:spcBef>
            </a:pPr>
            <a:r>
              <a:rPr lang="en-US" sz="2099">
                <a:solidFill>
                  <a:srgbClr val="000000"/>
                </a:solidFill>
                <a:latin typeface="M+"/>
                <a:ea typeface="M+"/>
                <a:cs typeface="M+"/>
                <a:sym typeface="M+"/>
              </a:rPr>
              <a:t>Claude Code に大きめの修正</a:t>
            </a:r>
            <a:r>
              <a:rPr lang="en-US" sz="2099">
                <a:solidFill>
                  <a:srgbClr val="000000"/>
                </a:solidFill>
                <a:latin typeface="M+"/>
                <a:ea typeface="M+"/>
                <a:cs typeface="M+"/>
                <a:sym typeface="M+"/>
              </a:rPr>
              <a:t>を頼みやすくなる。</a:t>
            </a:r>
          </a:p>
        </p:txBody>
      </p:sp>
      <p:sp>
        <p:nvSpPr>
          <p:cNvPr name="TextBox 5" id="5"/>
          <p:cNvSpPr txBox="true"/>
          <p:nvPr/>
        </p:nvSpPr>
        <p:spPr>
          <a:xfrm rot="0">
            <a:off x="9645479" y="1490552"/>
            <a:ext cx="7035430" cy="474345"/>
          </a:xfrm>
          <a:prstGeom prst="rect">
            <a:avLst/>
          </a:prstGeom>
        </p:spPr>
        <p:txBody>
          <a:bodyPr anchor="t" rtlCol="false" tIns="0" lIns="0" bIns="0" rIns="0">
            <a:spAutoFit/>
          </a:bodyPr>
          <a:lstStyle/>
          <a:p>
            <a:pPr algn="l" marL="0" indent="0" lvl="0">
              <a:lnSpc>
                <a:spcPts val="3779"/>
              </a:lnSpc>
              <a:spcBef>
                <a:spcPct val="0"/>
              </a:spcBef>
            </a:pPr>
            <a:r>
              <a:rPr lang="en-US" b="true" sz="2699">
                <a:solidFill>
                  <a:srgbClr val="000000"/>
                </a:solidFill>
                <a:latin typeface="M+ Bold"/>
                <a:ea typeface="M+ Bold"/>
                <a:cs typeface="M+ Bold"/>
                <a:sym typeface="M+ Bold"/>
              </a:rPr>
              <a:t>思い切って変更を頼める</a:t>
            </a:r>
          </a:p>
        </p:txBody>
      </p:sp>
      <p:sp>
        <p:nvSpPr>
          <p:cNvPr name="TextBox 6" id="6"/>
          <p:cNvSpPr txBox="true"/>
          <p:nvPr/>
        </p:nvSpPr>
        <p:spPr>
          <a:xfrm rot="0">
            <a:off x="9645479" y="7928262"/>
            <a:ext cx="7035430" cy="746760"/>
          </a:xfrm>
          <a:prstGeom prst="rect">
            <a:avLst/>
          </a:prstGeom>
        </p:spPr>
        <p:txBody>
          <a:bodyPr anchor="t" rtlCol="false" tIns="0" lIns="0" bIns="0" rIns="0">
            <a:spAutoFit/>
          </a:bodyPr>
          <a:lstStyle/>
          <a:p>
            <a:pPr algn="l" marL="0" indent="0" lvl="0">
              <a:lnSpc>
                <a:spcPts val="2939"/>
              </a:lnSpc>
              <a:spcBef>
                <a:spcPct val="0"/>
              </a:spcBef>
            </a:pPr>
            <a:r>
              <a:rPr lang="en-US" sz="2099">
                <a:solidFill>
                  <a:srgbClr val="000000"/>
                </a:solidFill>
                <a:latin typeface="M+"/>
                <a:ea typeface="M+"/>
                <a:cs typeface="M+"/>
                <a:sym typeface="M+"/>
              </a:rPr>
              <a:t>GitHub と </a:t>
            </a:r>
            <a:r>
              <a:rPr lang="en-US" sz="2099" u="none">
                <a:solidFill>
                  <a:srgbClr val="000000"/>
                </a:solidFill>
                <a:latin typeface="M+"/>
                <a:ea typeface="M+"/>
                <a:cs typeface="M+"/>
                <a:sym typeface="M+"/>
              </a:rPr>
              <a:t>Cloudflare を連携すると、GitHub にプッシュするだけで本番サイトに反映できる。</a:t>
            </a:r>
          </a:p>
        </p:txBody>
      </p:sp>
      <p:sp>
        <p:nvSpPr>
          <p:cNvPr name="TextBox 7" id="7"/>
          <p:cNvSpPr txBox="true"/>
          <p:nvPr/>
        </p:nvSpPr>
        <p:spPr>
          <a:xfrm rot="0">
            <a:off x="9645479" y="7394154"/>
            <a:ext cx="7035430" cy="474345"/>
          </a:xfrm>
          <a:prstGeom prst="rect">
            <a:avLst/>
          </a:prstGeom>
        </p:spPr>
        <p:txBody>
          <a:bodyPr anchor="t" rtlCol="false" tIns="0" lIns="0" bIns="0" rIns="0">
            <a:spAutoFit/>
          </a:bodyPr>
          <a:lstStyle/>
          <a:p>
            <a:pPr algn="l" marL="0" indent="0" lvl="0">
              <a:lnSpc>
                <a:spcPts val="3779"/>
              </a:lnSpc>
              <a:spcBef>
                <a:spcPct val="0"/>
              </a:spcBef>
            </a:pPr>
            <a:r>
              <a:rPr lang="en-US" b="true" sz="2699">
                <a:solidFill>
                  <a:srgbClr val="000000"/>
                </a:solidFill>
                <a:latin typeface="M+ Bold"/>
                <a:ea typeface="M+ Bold"/>
                <a:cs typeface="M+ Bold"/>
                <a:sym typeface="M+ Bold"/>
              </a:rPr>
              <a:t>Cloudflare との相性が</a:t>
            </a:r>
            <a:r>
              <a:rPr lang="en-US" b="true" sz="2699">
                <a:solidFill>
                  <a:srgbClr val="000000"/>
                </a:solidFill>
                <a:latin typeface="M+ Bold"/>
                <a:ea typeface="M+ Bold"/>
                <a:cs typeface="M+ Bold"/>
                <a:sym typeface="M+ Bold"/>
              </a:rPr>
              <a:t>いい</a:t>
            </a:r>
          </a:p>
        </p:txBody>
      </p:sp>
      <p:sp>
        <p:nvSpPr>
          <p:cNvPr name="TextBox 8" id="8"/>
          <p:cNvSpPr txBox="true"/>
          <p:nvPr/>
        </p:nvSpPr>
        <p:spPr>
          <a:xfrm rot="0">
            <a:off x="9645479" y="5961593"/>
            <a:ext cx="7035430" cy="746760"/>
          </a:xfrm>
          <a:prstGeom prst="rect">
            <a:avLst/>
          </a:prstGeom>
        </p:spPr>
        <p:txBody>
          <a:bodyPr anchor="t" rtlCol="false" tIns="0" lIns="0" bIns="0" rIns="0">
            <a:spAutoFit/>
          </a:bodyPr>
          <a:lstStyle/>
          <a:p>
            <a:pPr algn="l">
              <a:lnSpc>
                <a:spcPts val="2939"/>
              </a:lnSpc>
            </a:pPr>
            <a:r>
              <a:rPr lang="en-US" sz="2099">
                <a:solidFill>
                  <a:srgbClr val="000000"/>
                </a:solidFill>
                <a:latin typeface="M+"/>
                <a:ea typeface="M+"/>
                <a:cs typeface="M+"/>
                <a:sym typeface="M+"/>
              </a:rPr>
              <a:t>GitHub がコードの保管場所になる。</a:t>
            </a:r>
          </a:p>
          <a:p>
            <a:pPr algn="l" marL="0" indent="0" lvl="0">
              <a:lnSpc>
                <a:spcPts val="2939"/>
              </a:lnSpc>
              <a:spcBef>
                <a:spcPct val="0"/>
              </a:spcBef>
            </a:pPr>
            <a:r>
              <a:rPr lang="en-US" sz="2099">
                <a:solidFill>
                  <a:srgbClr val="000000"/>
                </a:solidFill>
                <a:latin typeface="M+"/>
                <a:ea typeface="M+"/>
                <a:cs typeface="M+"/>
                <a:sym typeface="M+"/>
              </a:rPr>
              <a:t>別のMacへの移行や、誰かへの引き継ぎもしやすくなる。</a:t>
            </a:r>
          </a:p>
        </p:txBody>
      </p:sp>
      <p:sp>
        <p:nvSpPr>
          <p:cNvPr name="TextBox 9" id="9"/>
          <p:cNvSpPr txBox="true"/>
          <p:nvPr/>
        </p:nvSpPr>
        <p:spPr>
          <a:xfrm rot="0">
            <a:off x="9645479" y="5427485"/>
            <a:ext cx="7035430" cy="474345"/>
          </a:xfrm>
          <a:prstGeom prst="rect">
            <a:avLst/>
          </a:prstGeom>
        </p:spPr>
        <p:txBody>
          <a:bodyPr anchor="t" rtlCol="false" tIns="0" lIns="0" bIns="0" rIns="0">
            <a:spAutoFit/>
          </a:bodyPr>
          <a:lstStyle/>
          <a:p>
            <a:pPr algn="l" marL="0" indent="0" lvl="0">
              <a:lnSpc>
                <a:spcPts val="3779"/>
              </a:lnSpc>
              <a:spcBef>
                <a:spcPct val="0"/>
              </a:spcBef>
            </a:pPr>
            <a:r>
              <a:rPr lang="en-US" b="true" sz="2699">
                <a:solidFill>
                  <a:srgbClr val="000000"/>
                </a:solidFill>
                <a:latin typeface="M+ Bold"/>
                <a:ea typeface="M+ Bold"/>
                <a:cs typeface="M+ Bold"/>
                <a:sym typeface="M+ Bold"/>
              </a:rPr>
              <a:t>バックアップ・移行・引き継ぎに強い</a:t>
            </a:r>
          </a:p>
        </p:txBody>
      </p:sp>
      <p:sp>
        <p:nvSpPr>
          <p:cNvPr name="TextBox 10" id="10"/>
          <p:cNvSpPr txBox="true"/>
          <p:nvPr/>
        </p:nvSpPr>
        <p:spPr>
          <a:xfrm rot="0">
            <a:off x="9645479" y="3994925"/>
            <a:ext cx="7035430" cy="746760"/>
          </a:xfrm>
          <a:prstGeom prst="rect">
            <a:avLst/>
          </a:prstGeom>
        </p:spPr>
        <p:txBody>
          <a:bodyPr anchor="t" rtlCol="false" tIns="0" lIns="0" bIns="0" rIns="0">
            <a:spAutoFit/>
          </a:bodyPr>
          <a:lstStyle/>
          <a:p>
            <a:pPr algn="l" marL="0" indent="0" lvl="0">
              <a:lnSpc>
                <a:spcPts val="2939"/>
              </a:lnSpc>
              <a:spcBef>
                <a:spcPct val="0"/>
              </a:spcBef>
            </a:pPr>
            <a:r>
              <a:rPr lang="en-US" sz="2099">
                <a:solidFill>
                  <a:srgbClr val="000000"/>
                </a:solidFill>
                <a:latin typeface="M+"/>
                <a:ea typeface="M+"/>
                <a:cs typeface="M+"/>
                <a:sym typeface="M+"/>
              </a:rPr>
              <a:t>ど</a:t>
            </a:r>
            <a:r>
              <a:rPr lang="en-US" sz="2099" u="none">
                <a:solidFill>
                  <a:srgbClr val="000000"/>
                </a:solidFill>
                <a:latin typeface="M+"/>
                <a:ea typeface="M+"/>
                <a:cs typeface="M+"/>
                <a:sym typeface="M+"/>
              </a:rPr>
              <a:t>のファイルを、いつ、どう変更したかを確認できる。</a:t>
            </a:r>
          </a:p>
          <a:p>
            <a:pPr algn="l" marL="0" indent="0" lvl="0">
              <a:lnSpc>
                <a:spcPts val="2939"/>
              </a:lnSpc>
              <a:spcBef>
                <a:spcPct val="0"/>
              </a:spcBef>
            </a:pPr>
            <a:r>
              <a:rPr lang="en-US" sz="2099" u="none">
                <a:solidFill>
                  <a:srgbClr val="000000"/>
                </a:solidFill>
                <a:latin typeface="M+"/>
                <a:ea typeface="M+"/>
                <a:cs typeface="M+"/>
                <a:sym typeface="M+"/>
              </a:rPr>
              <a:t>AIに任せた変更でも、あとから内容を見直せる。</a:t>
            </a:r>
          </a:p>
        </p:txBody>
      </p:sp>
      <p:sp>
        <p:nvSpPr>
          <p:cNvPr name="TextBox 11" id="11"/>
          <p:cNvSpPr txBox="true"/>
          <p:nvPr/>
        </p:nvSpPr>
        <p:spPr>
          <a:xfrm rot="0">
            <a:off x="9645479" y="3460817"/>
            <a:ext cx="7035430" cy="474345"/>
          </a:xfrm>
          <a:prstGeom prst="rect">
            <a:avLst/>
          </a:prstGeom>
        </p:spPr>
        <p:txBody>
          <a:bodyPr anchor="t" rtlCol="false" tIns="0" lIns="0" bIns="0" rIns="0">
            <a:spAutoFit/>
          </a:bodyPr>
          <a:lstStyle/>
          <a:p>
            <a:pPr algn="l" marL="0" indent="0" lvl="0">
              <a:lnSpc>
                <a:spcPts val="3779"/>
              </a:lnSpc>
              <a:spcBef>
                <a:spcPct val="0"/>
              </a:spcBef>
            </a:pPr>
            <a:r>
              <a:rPr lang="en-US" b="true" sz="2699">
                <a:solidFill>
                  <a:srgbClr val="000000"/>
                </a:solidFill>
                <a:latin typeface="M+ Bold"/>
                <a:ea typeface="M+ Bold"/>
                <a:cs typeface="M+ Bold"/>
                <a:sym typeface="M+ Bold"/>
              </a:rPr>
              <a:t>何を変えたか追える</a:t>
            </a:r>
          </a:p>
        </p:txBody>
      </p:sp>
      <p:sp>
        <p:nvSpPr>
          <p:cNvPr name="TextBox 12" id="1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52</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76350"/>
            <a:ext cx="15430500" cy="1000760"/>
          </a:xfrm>
          <a:prstGeom prst="rect">
            <a:avLst/>
          </a:prstGeom>
        </p:spPr>
        <p:txBody>
          <a:bodyPr anchor="t" rtlCol="false" tIns="0" lIns="0" bIns="0" rIns="0">
            <a:spAutoFit/>
          </a:bodyPr>
          <a:lstStyle/>
          <a:p>
            <a:pPr algn="l" marL="0" indent="0" lvl="0">
              <a:lnSpc>
                <a:spcPts val="7840"/>
              </a:lnSpc>
              <a:spcBef>
                <a:spcPct val="0"/>
              </a:spcBef>
            </a:pPr>
            <a:r>
              <a:rPr lang="en-US" sz="5600">
                <a:solidFill>
                  <a:srgbClr val="000000"/>
                </a:solidFill>
                <a:latin typeface="M+"/>
                <a:ea typeface="M+"/>
                <a:cs typeface="M+"/>
                <a:sym typeface="M+"/>
              </a:rPr>
              <a:t>Git for Windows のインス</a:t>
            </a:r>
            <a:r>
              <a:rPr lang="en-US" sz="5600">
                <a:solidFill>
                  <a:srgbClr val="000000"/>
                </a:solidFill>
                <a:latin typeface="M+"/>
                <a:ea typeface="M+"/>
                <a:cs typeface="M+"/>
                <a:sym typeface="M+"/>
              </a:rPr>
              <a:t>トール（Windows）</a:t>
            </a:r>
          </a:p>
        </p:txBody>
      </p:sp>
      <p:sp>
        <p:nvSpPr>
          <p:cNvPr name="TextBox 3" id="3"/>
          <p:cNvSpPr txBox="true"/>
          <p:nvPr/>
        </p:nvSpPr>
        <p:spPr>
          <a:xfrm rot="0">
            <a:off x="1428750" y="2864820"/>
            <a:ext cx="14972734" cy="5476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Mac には git が最初から入っているが</a:t>
            </a:r>
          </a:p>
          <a:p>
            <a:pPr algn="l">
              <a:lnSpc>
                <a:spcPts val="4800"/>
              </a:lnSpc>
            </a:pPr>
            <a:r>
              <a:rPr lang="en-US" sz="3000">
                <a:solidFill>
                  <a:srgbClr val="000000"/>
                </a:solidFill>
                <a:latin typeface="M+"/>
                <a:ea typeface="M+"/>
                <a:cs typeface="M+"/>
                <a:sym typeface="M+"/>
              </a:rPr>
              <a:t>Windows には入っていないので、ここで入れる（過去に入れた人は不要）</a:t>
            </a:r>
          </a:p>
          <a:p>
            <a:pPr algn="l">
              <a:lnSpc>
                <a:spcPts val="4800"/>
              </a:lnSpc>
            </a:pPr>
          </a:p>
          <a:p>
            <a:pPr algn="l">
              <a:lnSpc>
                <a:spcPts val="4800"/>
              </a:lnSpc>
            </a:pPr>
            <a:r>
              <a:rPr lang="en-US" sz="3000" u="sng">
                <a:solidFill>
                  <a:srgbClr val="000000"/>
                </a:solidFill>
                <a:latin typeface="M+"/>
                <a:ea typeface="M+"/>
                <a:cs typeface="M+"/>
                <a:sym typeface="M+"/>
                <a:hlinkClick r:id="rId2" tooltip="https://git-scm.com/downloads/win"/>
              </a:rPr>
              <a:t>https://git-scm.com/downloads/win</a:t>
            </a:r>
          </a:p>
          <a:p>
            <a:pPr algn="l">
              <a:lnSpc>
                <a:spcPts val="4800"/>
              </a:lnSpc>
            </a:pPr>
          </a:p>
          <a:p>
            <a:pPr algn="l">
              <a:lnSpc>
                <a:spcPts val="4800"/>
              </a:lnSpc>
            </a:pPr>
            <a:r>
              <a:rPr lang="en-US" sz="3000">
                <a:solidFill>
                  <a:srgbClr val="000000"/>
                </a:solidFill>
                <a:latin typeface="M+"/>
                <a:ea typeface="M+"/>
                <a:cs typeface="M+"/>
                <a:sym typeface="M+"/>
              </a:rPr>
              <a:t>インストーラーではすべて既定のまま Next でよい</a:t>
            </a:r>
          </a:p>
          <a:p>
            <a:pPr algn="l">
              <a:lnSpc>
                <a:spcPts val="4800"/>
              </a:lnSpc>
            </a:pPr>
          </a:p>
          <a:p>
            <a:pPr algn="l">
              <a:lnSpc>
                <a:spcPts val="4800"/>
              </a:lnSpc>
            </a:pPr>
            <a:r>
              <a:rPr lang="en-US" sz="3000">
                <a:solidFill>
                  <a:srgbClr val="000000"/>
                </a:solidFill>
                <a:latin typeface="M+"/>
                <a:ea typeface="M+"/>
                <a:cs typeface="M+"/>
                <a:sym typeface="M+"/>
              </a:rPr>
              <a:t>入れ終わったら Claude デスクトップアプリを完全に終了して起動し直す</a:t>
            </a:r>
          </a:p>
          <a:p>
            <a:pPr algn="l" marL="0" indent="0" lvl="0">
              <a:lnSpc>
                <a:spcPts val="4800"/>
              </a:lnSpc>
            </a:pPr>
            <a:r>
              <a:rPr lang="en-US" sz="3000">
                <a:solidFill>
                  <a:srgbClr val="000000"/>
                </a:solidFill>
                <a:latin typeface="M+"/>
                <a:ea typeface="M+"/>
                <a:cs typeface="M+"/>
                <a:sym typeface="M+"/>
              </a:rPr>
              <a:t>（Windows 本体の再起動は不要）</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53</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9814" y="5255090"/>
            <a:ext cx="6589532" cy="4154023"/>
          </a:xfrm>
          <a:custGeom>
            <a:avLst/>
            <a:gdLst/>
            <a:ahLst/>
            <a:cxnLst/>
            <a:rect r="r" b="b" t="t" l="l"/>
            <a:pathLst>
              <a:path h="4154023" w="6589532">
                <a:moveTo>
                  <a:pt x="0" y="0"/>
                </a:moveTo>
                <a:lnTo>
                  <a:pt x="6589532" y="0"/>
                </a:lnTo>
                <a:lnTo>
                  <a:pt x="6589532" y="4154022"/>
                </a:lnTo>
                <a:lnTo>
                  <a:pt x="0" y="4154022"/>
                </a:lnTo>
                <a:lnTo>
                  <a:pt x="0" y="0"/>
                </a:lnTo>
                <a:close/>
              </a:path>
            </a:pathLst>
          </a:custGeom>
          <a:blipFill>
            <a:blip r:embed="rId2"/>
            <a:stretch>
              <a:fillRect l="0" t="0" r="0" b="0"/>
            </a:stretch>
          </a:blipFill>
        </p:spPr>
      </p:sp>
      <p:grpSp>
        <p:nvGrpSpPr>
          <p:cNvPr name="Group 3" id="3"/>
          <p:cNvGrpSpPr/>
          <p:nvPr/>
        </p:nvGrpSpPr>
        <p:grpSpPr>
          <a:xfrm rot="0">
            <a:off x="2493929" y="4662414"/>
            <a:ext cx="1838388" cy="1524186"/>
            <a:chOff x="0" y="0"/>
            <a:chExt cx="710154" cy="588780"/>
          </a:xfrm>
        </p:grpSpPr>
        <p:sp>
          <p:nvSpPr>
            <p:cNvPr name="Freeform 4" id="4"/>
            <p:cNvSpPr/>
            <p:nvPr/>
          </p:nvSpPr>
          <p:spPr>
            <a:xfrm flipH="false" flipV="false" rot="0">
              <a:off x="0" y="0"/>
              <a:ext cx="710154" cy="588780"/>
            </a:xfrm>
            <a:custGeom>
              <a:avLst/>
              <a:gdLst/>
              <a:ahLst/>
              <a:cxnLst/>
              <a:rect r="r" b="b" t="t" l="l"/>
              <a:pathLst>
                <a:path h="588780" w="710154">
                  <a:moveTo>
                    <a:pt x="633954" y="0"/>
                  </a:moveTo>
                  <a:cubicBezTo>
                    <a:pt x="672054" y="0"/>
                    <a:pt x="710154" y="25400"/>
                    <a:pt x="710154" y="63500"/>
                  </a:cubicBezTo>
                  <a:lnTo>
                    <a:pt x="710154" y="385580"/>
                  </a:lnTo>
                  <a:cubicBezTo>
                    <a:pt x="710154" y="423680"/>
                    <a:pt x="672054" y="461780"/>
                    <a:pt x="633954" y="461780"/>
                  </a:cubicBezTo>
                  <a:lnTo>
                    <a:pt x="266700" y="461780"/>
                  </a:lnTo>
                  <a:lnTo>
                    <a:pt x="127000" y="588780"/>
                  </a:lnTo>
                  <a:lnTo>
                    <a:pt x="127000" y="461780"/>
                  </a:lnTo>
                  <a:lnTo>
                    <a:pt x="76200" y="461780"/>
                  </a:lnTo>
                  <a:cubicBezTo>
                    <a:pt x="38100" y="461780"/>
                    <a:pt x="0" y="423680"/>
                    <a:pt x="0" y="385580"/>
                  </a:cubicBezTo>
                  <a:lnTo>
                    <a:pt x="0" y="63500"/>
                  </a:lnTo>
                  <a:cubicBezTo>
                    <a:pt x="0" y="25400"/>
                    <a:pt x="38100" y="0"/>
                    <a:pt x="76200" y="0"/>
                  </a:cubicBezTo>
                  <a:lnTo>
                    <a:pt x="633954" y="0"/>
                  </a:lnTo>
                  <a:close/>
                </a:path>
              </a:pathLst>
            </a:custGeom>
            <a:solidFill>
              <a:srgbClr val="5170FF"/>
            </a:solidFill>
          </p:spPr>
        </p:sp>
        <p:sp>
          <p:nvSpPr>
            <p:cNvPr name="TextBox 5" id="5"/>
            <p:cNvSpPr txBox="true"/>
            <p:nvPr/>
          </p:nvSpPr>
          <p:spPr>
            <a:xfrm>
              <a:off x="63500" y="34925"/>
              <a:ext cx="583154" cy="363355"/>
            </a:xfrm>
            <a:prstGeom prst="rect">
              <a:avLst/>
            </a:prstGeom>
          </p:spPr>
          <p:txBody>
            <a:bodyPr anchor="ctr" rtlCol="false" tIns="50800" lIns="50800" bIns="50800" rIns="50800"/>
            <a:lstStyle/>
            <a:p>
              <a:pPr algn="ctr">
                <a:lnSpc>
                  <a:spcPts val="1960"/>
                </a:lnSpc>
              </a:pPr>
              <a:r>
                <a:rPr lang="en-US" sz="1400">
                  <a:solidFill>
                    <a:srgbClr val="FFFFFF"/>
                  </a:solidFill>
                  <a:latin typeface="M+"/>
                  <a:ea typeface="M+"/>
                  <a:cs typeface="M+"/>
                  <a:sym typeface="M+"/>
                </a:rPr>
                <a:t>これが</a:t>
              </a:r>
            </a:p>
            <a:p>
              <a:pPr algn="ctr">
                <a:lnSpc>
                  <a:spcPts val="1960"/>
                </a:lnSpc>
              </a:pPr>
              <a:r>
                <a:rPr lang="en-US" sz="1400">
                  <a:solidFill>
                    <a:srgbClr val="FFFFFF"/>
                  </a:solidFill>
                  <a:latin typeface="M+"/>
                  <a:ea typeface="M+"/>
                  <a:cs typeface="M+"/>
                  <a:sym typeface="M+"/>
                </a:rPr>
                <a:t>ホームフォルダ</a:t>
              </a:r>
            </a:p>
          </p:txBody>
        </p:sp>
      </p:grpSp>
      <p:sp>
        <p:nvSpPr>
          <p:cNvPr name="TextBox 6" id="6"/>
          <p:cNvSpPr txBox="true"/>
          <p:nvPr/>
        </p:nvSpPr>
        <p:spPr>
          <a:xfrm rot="0">
            <a:off x="1428750" y="2921970"/>
            <a:ext cx="15241059" cy="542925"/>
          </a:xfrm>
          <a:prstGeom prst="rect">
            <a:avLst/>
          </a:prstGeom>
        </p:spPr>
        <p:txBody>
          <a:bodyPr anchor="t" rtlCol="false" tIns="0" lIns="0" bIns="0" rIns="0">
            <a:spAutoFit/>
          </a:bodyPr>
          <a:lstStyle/>
          <a:p>
            <a:pPr algn="l" marL="0" indent="0" lvl="0">
              <a:lnSpc>
                <a:spcPts val="4200"/>
              </a:lnSpc>
              <a:spcBef>
                <a:spcPct val="0"/>
              </a:spcBef>
            </a:pPr>
            <a:r>
              <a:rPr lang="en-US" sz="3000">
                <a:solidFill>
                  <a:srgbClr val="000000"/>
                </a:solidFill>
                <a:latin typeface="M+"/>
                <a:ea typeface="M+"/>
                <a:cs typeface="M+"/>
                <a:sym typeface="M+"/>
              </a:rPr>
              <a:t>Finderで</a:t>
            </a:r>
            <a:r>
              <a:rPr lang="en-US" b="true" sz="3000">
                <a:solidFill>
                  <a:srgbClr val="000000"/>
                </a:solidFill>
                <a:latin typeface="M+ Bold"/>
                <a:ea typeface="M+ Bold"/>
                <a:cs typeface="M+ Bold"/>
                <a:sym typeface="M+ Bold"/>
              </a:rPr>
              <a:t>ホームフォルダ</a:t>
            </a:r>
            <a:r>
              <a:rPr lang="en-US" sz="3000">
                <a:solidFill>
                  <a:srgbClr val="000000"/>
                </a:solidFill>
                <a:latin typeface="M+"/>
                <a:ea typeface="M+"/>
                <a:cs typeface="M+"/>
                <a:sym typeface="M+"/>
              </a:rPr>
              <a:t>の </a:t>
            </a:r>
            <a:r>
              <a:rPr lang="en-US" b="true" sz="3000">
                <a:solidFill>
                  <a:srgbClr val="000000"/>
                </a:solidFill>
                <a:latin typeface="M+ Bold"/>
                <a:ea typeface="M+ Bold"/>
                <a:cs typeface="M+ Bold"/>
                <a:sym typeface="M+ Bold"/>
              </a:rPr>
              <a:t>claude</a:t>
            </a:r>
            <a:r>
              <a:rPr lang="en-US" sz="3000">
                <a:solidFill>
                  <a:srgbClr val="000000"/>
                </a:solidFill>
                <a:latin typeface="M+"/>
                <a:ea typeface="M+"/>
                <a:cs typeface="M+"/>
                <a:sym typeface="M+"/>
              </a:rPr>
              <a:t> フォルダに、</a:t>
            </a:r>
            <a:r>
              <a:rPr lang="en-US" sz="3000">
                <a:solidFill>
                  <a:srgbClr val="000000"/>
                </a:solidFill>
                <a:latin typeface="M+"/>
                <a:ea typeface="M+"/>
                <a:cs typeface="M+"/>
                <a:sym typeface="M+"/>
              </a:rPr>
              <a:t>Webサイト用フォルダ </a:t>
            </a:r>
            <a:r>
              <a:rPr lang="en-US" b="true" sz="3000">
                <a:solidFill>
                  <a:srgbClr val="000000"/>
                </a:solidFill>
                <a:latin typeface="M+ Bold"/>
                <a:ea typeface="M+ Bold"/>
                <a:cs typeface="M+ Bold"/>
                <a:sym typeface="M+ Bold"/>
              </a:rPr>
              <a:t>git-test</a:t>
            </a:r>
            <a:r>
              <a:rPr lang="en-US" sz="3000">
                <a:solidFill>
                  <a:srgbClr val="000000"/>
                </a:solidFill>
                <a:latin typeface="M+"/>
                <a:ea typeface="M+"/>
                <a:cs typeface="M+"/>
                <a:sym typeface="M+"/>
              </a:rPr>
              <a:t> を作る</a:t>
            </a:r>
          </a:p>
        </p:txBody>
      </p:sp>
      <p:sp>
        <p:nvSpPr>
          <p:cNvPr name="AutoShape 7" id="7"/>
          <p:cNvSpPr/>
          <p:nvPr/>
        </p:nvSpPr>
        <p:spPr>
          <a:xfrm flipH="true">
            <a:off x="6720780" y="3728350"/>
            <a:ext cx="68697" cy="2302608"/>
          </a:xfrm>
          <a:prstGeom prst="line">
            <a:avLst/>
          </a:prstGeom>
          <a:ln cap="rnd" w="152400">
            <a:solidFill>
              <a:srgbClr val="FF5757"/>
            </a:solidFill>
            <a:prstDash val="solid"/>
            <a:headEnd type="none" len="sm" w="sm"/>
            <a:tailEnd type="triangle" len="med" w="lg"/>
          </a:ln>
        </p:spPr>
      </p:sp>
      <p:sp>
        <p:nvSpPr>
          <p:cNvPr name="Freeform 8" id="8"/>
          <p:cNvSpPr/>
          <p:nvPr/>
        </p:nvSpPr>
        <p:spPr>
          <a:xfrm flipH="false" flipV="false" rot="0">
            <a:off x="13398750" y="7899163"/>
            <a:ext cx="3271059" cy="1509949"/>
          </a:xfrm>
          <a:custGeom>
            <a:avLst/>
            <a:gdLst/>
            <a:ahLst/>
            <a:cxnLst/>
            <a:rect r="r" b="b" t="t" l="l"/>
            <a:pathLst>
              <a:path h="1509949" w="3271059">
                <a:moveTo>
                  <a:pt x="0" y="0"/>
                </a:moveTo>
                <a:lnTo>
                  <a:pt x="3271059" y="0"/>
                </a:lnTo>
                <a:lnTo>
                  <a:pt x="3271059" y="1509949"/>
                </a:lnTo>
                <a:lnTo>
                  <a:pt x="0" y="1509949"/>
                </a:lnTo>
                <a:lnTo>
                  <a:pt x="0" y="0"/>
                </a:lnTo>
                <a:close/>
              </a:path>
            </a:pathLst>
          </a:custGeom>
          <a:blipFill>
            <a:blip r:embed="rId3"/>
            <a:stretch>
              <a:fillRect l="0" t="-13038" r="0" b="-9987"/>
            </a:stretch>
          </a:blipFill>
        </p:spPr>
      </p:sp>
      <p:sp>
        <p:nvSpPr>
          <p:cNvPr name="TextBox 9" id="9"/>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練習用フォルダ作成＆クロコ起動</a:t>
            </a:r>
          </a:p>
        </p:txBody>
      </p:sp>
      <p:sp>
        <p:nvSpPr>
          <p:cNvPr name="TextBox 10" id="10"/>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54</a:t>
            </a:r>
          </a:p>
        </p:txBody>
      </p:sp>
      <p:sp>
        <p:nvSpPr>
          <p:cNvPr name="TextBox 11" id="11"/>
          <p:cNvSpPr txBox="true"/>
          <p:nvPr/>
        </p:nvSpPr>
        <p:spPr>
          <a:xfrm rot="0">
            <a:off x="9311254" y="4360245"/>
            <a:ext cx="7948046" cy="3915410"/>
          </a:xfrm>
          <a:prstGeom prst="rect">
            <a:avLst/>
          </a:prstGeom>
        </p:spPr>
        <p:txBody>
          <a:bodyPr anchor="t" rtlCol="false" tIns="0" lIns="0" bIns="0" rIns="0">
            <a:spAutoFit/>
          </a:bodyPr>
          <a:lstStyle/>
          <a:p>
            <a:pPr algn="l" marL="604519" indent="-302260" lvl="1">
              <a:lnSpc>
                <a:spcPts val="4479"/>
              </a:lnSpc>
              <a:buFont typeface="Arial"/>
              <a:buChar char="•"/>
            </a:pPr>
            <a:r>
              <a:rPr lang="en-US" sz="2799">
                <a:solidFill>
                  <a:srgbClr val="000000"/>
                </a:solidFill>
                <a:latin typeface="M+"/>
                <a:ea typeface="M+"/>
                <a:cs typeface="M+"/>
                <a:sym typeface="M+"/>
              </a:rPr>
              <a:t>Claudeデスクトップアプリを起動</a:t>
            </a:r>
          </a:p>
          <a:p>
            <a:pPr algn="l" marL="604519" indent="-302260" lvl="1">
              <a:lnSpc>
                <a:spcPts val="4479"/>
              </a:lnSpc>
              <a:buFont typeface="Arial"/>
              <a:buChar char="•"/>
            </a:pPr>
            <a:r>
              <a:rPr lang="en-US" sz="2799">
                <a:solidFill>
                  <a:srgbClr val="000000"/>
                </a:solidFill>
                <a:latin typeface="M+"/>
                <a:ea typeface="M+"/>
                <a:cs typeface="M+"/>
                <a:sym typeface="M+"/>
              </a:rPr>
              <a:t>左上の“Code”を選択</a:t>
            </a:r>
          </a:p>
          <a:p>
            <a:pPr algn="l" marL="604519" indent="-302260" lvl="1">
              <a:lnSpc>
                <a:spcPts val="4479"/>
              </a:lnSpc>
              <a:buFont typeface="Arial"/>
              <a:buChar char="•"/>
            </a:pPr>
            <a:r>
              <a:rPr lang="en-US" sz="2799">
                <a:solidFill>
                  <a:srgbClr val="000000"/>
                </a:solidFill>
                <a:latin typeface="M+"/>
                <a:ea typeface="M+"/>
                <a:cs typeface="M+"/>
                <a:sym typeface="M+"/>
              </a:rPr>
              <a:t>新規</a:t>
            </a:r>
          </a:p>
          <a:p>
            <a:pPr algn="l" marL="604519" indent="-302260" lvl="1">
              <a:lnSpc>
                <a:spcPts val="4479"/>
              </a:lnSpc>
              <a:buFont typeface="Arial"/>
              <a:buChar char="•"/>
            </a:pPr>
            <a:r>
              <a:rPr lang="en-US" sz="2799">
                <a:solidFill>
                  <a:srgbClr val="000000"/>
                </a:solidFill>
                <a:latin typeface="M+"/>
                <a:ea typeface="M+"/>
                <a:cs typeface="M+"/>
                <a:sym typeface="M+"/>
              </a:rPr>
              <a:t>「ローカル」と書かれ</a:t>
            </a:r>
            <a:r>
              <a:rPr lang="en-US" sz="2799">
                <a:solidFill>
                  <a:srgbClr val="000000"/>
                </a:solidFill>
                <a:latin typeface="M+"/>
                <a:ea typeface="M+"/>
                <a:cs typeface="M+"/>
                <a:sym typeface="M+"/>
              </a:rPr>
              <a:t>たボタンの横のフォルダアイコン → フォルダを開く</a:t>
            </a:r>
          </a:p>
          <a:p>
            <a:pPr algn="l" marL="604519" indent="-302260" lvl="1">
              <a:lnSpc>
                <a:spcPts val="4479"/>
              </a:lnSpc>
              <a:buFont typeface="Arial"/>
              <a:buChar char="•"/>
            </a:pPr>
            <a:r>
              <a:rPr lang="en-US" sz="2799">
                <a:solidFill>
                  <a:srgbClr val="000000"/>
                </a:solidFill>
                <a:latin typeface="M+"/>
                <a:ea typeface="M+"/>
                <a:cs typeface="M+"/>
                <a:sym typeface="M+"/>
              </a:rPr>
              <a:t>作業フォルダ（ホーム→claude→git-test）を選択</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64902" y="6156834"/>
            <a:ext cx="3634899" cy="3252278"/>
          </a:xfrm>
          <a:custGeom>
            <a:avLst/>
            <a:gdLst/>
            <a:ahLst/>
            <a:cxnLst/>
            <a:rect r="r" b="b" t="t" l="l"/>
            <a:pathLst>
              <a:path h="3252278" w="3634899">
                <a:moveTo>
                  <a:pt x="0" y="0"/>
                </a:moveTo>
                <a:lnTo>
                  <a:pt x="3634899" y="0"/>
                </a:lnTo>
                <a:lnTo>
                  <a:pt x="3634899" y="3252278"/>
                </a:lnTo>
                <a:lnTo>
                  <a:pt x="0" y="3252278"/>
                </a:lnTo>
                <a:lnTo>
                  <a:pt x="0" y="0"/>
                </a:lnTo>
                <a:close/>
              </a:path>
            </a:pathLst>
          </a:custGeom>
          <a:blipFill>
            <a:blip r:embed="rId2"/>
            <a:stretch>
              <a:fillRect l="0" t="0" r="0" b="0"/>
            </a:stretch>
          </a:blipFill>
        </p:spPr>
      </p:sp>
      <p:sp>
        <p:nvSpPr>
          <p:cNvPr name="Freeform 3" id="3"/>
          <p:cNvSpPr/>
          <p:nvPr/>
        </p:nvSpPr>
        <p:spPr>
          <a:xfrm flipH="false" flipV="false" rot="0">
            <a:off x="9811722" y="4709347"/>
            <a:ext cx="6630174" cy="4548953"/>
          </a:xfrm>
          <a:custGeom>
            <a:avLst/>
            <a:gdLst/>
            <a:ahLst/>
            <a:cxnLst/>
            <a:rect r="r" b="b" t="t" l="l"/>
            <a:pathLst>
              <a:path h="4548953" w="6630174">
                <a:moveTo>
                  <a:pt x="0" y="0"/>
                </a:moveTo>
                <a:lnTo>
                  <a:pt x="6630174" y="0"/>
                </a:lnTo>
                <a:lnTo>
                  <a:pt x="6630174" y="4548953"/>
                </a:lnTo>
                <a:lnTo>
                  <a:pt x="0" y="4548953"/>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練習用のファイルを作る</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55</a:t>
            </a:r>
          </a:p>
        </p:txBody>
      </p:sp>
      <p:sp>
        <p:nvSpPr>
          <p:cNvPr name="TextBox 6" id="6"/>
          <p:cNvSpPr txBox="true"/>
          <p:nvPr/>
        </p:nvSpPr>
        <p:spPr>
          <a:xfrm rot="0">
            <a:off x="1428750" y="3003157"/>
            <a:ext cx="12923622" cy="2428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b="true" sz="3000">
                <a:solidFill>
                  <a:srgbClr val="5170FF"/>
                </a:solidFill>
                <a:latin typeface="M+ Bold"/>
                <a:ea typeface="M+ Bold"/>
                <a:cs typeface="M+ Bold"/>
                <a:sym typeface="M+ Bold"/>
              </a:rPr>
              <a:t>README.md を作って、内容は「# 私の最初のリポジトリ」だけにして。</a:t>
            </a:r>
          </a:p>
          <a:p>
            <a:pPr algn="l">
              <a:lnSpc>
                <a:spcPts val="4800"/>
              </a:lnSpc>
            </a:pPr>
          </a:p>
          <a:p>
            <a:pPr algn="l">
              <a:lnSpc>
                <a:spcPts val="4800"/>
              </a:lnSpc>
            </a:pPr>
            <a:r>
              <a:rPr lang="en-US" sz="3000">
                <a:solidFill>
                  <a:srgbClr val="000000"/>
                </a:solidFill>
                <a:latin typeface="M+"/>
                <a:ea typeface="M+"/>
                <a:cs typeface="M+"/>
                <a:sym typeface="M+"/>
              </a:rPr>
              <a:t>右上の「︙」→「ファイル」で確認！</a:t>
            </a:r>
          </a:p>
        </p:txBody>
      </p:sp>
      <p:sp>
        <p:nvSpPr>
          <p:cNvPr name="AutoShape 7" id="7"/>
          <p:cNvSpPr/>
          <p:nvPr/>
        </p:nvSpPr>
        <p:spPr>
          <a:xfrm flipH="true">
            <a:off x="7380527" y="6156834"/>
            <a:ext cx="818668" cy="273386"/>
          </a:xfrm>
          <a:prstGeom prst="line">
            <a:avLst/>
          </a:prstGeom>
          <a:ln cap="rnd" w="152400">
            <a:solidFill>
              <a:srgbClr val="FF5757"/>
            </a:solidFill>
            <a:prstDash val="solid"/>
            <a:headEnd type="none" len="sm" w="sm"/>
            <a:tailEnd type="triangle" len="med" w="lg"/>
          </a:ln>
        </p:spPr>
      </p:sp>
      <p:sp>
        <p:nvSpPr>
          <p:cNvPr name="AutoShape 8" id="8"/>
          <p:cNvSpPr/>
          <p:nvPr/>
        </p:nvSpPr>
        <p:spPr>
          <a:xfrm flipH="true" flipV="true">
            <a:off x="7014872" y="6983823"/>
            <a:ext cx="875689" cy="317202"/>
          </a:xfrm>
          <a:prstGeom prst="line">
            <a:avLst/>
          </a:prstGeom>
          <a:ln cap="rnd" w="152400">
            <a:solidFill>
              <a:srgbClr val="FF5757"/>
            </a:solidFill>
            <a:prstDash val="solid"/>
            <a:headEnd type="none" len="sm" w="sm"/>
            <a:tailEnd type="triangle" len="med" w="lg"/>
          </a:ln>
        </p:spPr>
      </p:sp>
      <p:sp>
        <p:nvSpPr>
          <p:cNvPr name="AutoShape 9" id="9"/>
          <p:cNvSpPr/>
          <p:nvPr/>
        </p:nvSpPr>
        <p:spPr>
          <a:xfrm flipH="true" flipV="true">
            <a:off x="15464245" y="5622368"/>
            <a:ext cx="790543" cy="345370"/>
          </a:xfrm>
          <a:prstGeom prst="line">
            <a:avLst/>
          </a:prstGeom>
          <a:ln cap="rnd" w="152400">
            <a:solidFill>
              <a:srgbClr val="FF5757"/>
            </a:solidFill>
            <a:prstDash val="solid"/>
            <a:headEnd type="none" len="sm" w="sm"/>
            <a:tailEnd type="triangle" len="med" w="lg"/>
          </a:ln>
        </p:spPr>
      </p:sp>
      <p:sp>
        <p:nvSpPr>
          <p:cNvPr name="TextBox 10" id="10"/>
          <p:cNvSpPr txBox="true"/>
          <p:nvPr/>
        </p:nvSpPr>
        <p:spPr>
          <a:xfrm rot="0">
            <a:off x="1024868" y="8899525"/>
            <a:ext cx="3080313" cy="358775"/>
          </a:xfrm>
          <a:prstGeom prst="rect">
            <a:avLst/>
          </a:prstGeom>
        </p:spPr>
        <p:txBody>
          <a:bodyPr anchor="t" rtlCol="false" tIns="0" lIns="0" bIns="0" rIns="0">
            <a:spAutoFit/>
          </a:bodyPr>
          <a:lstStyle/>
          <a:p>
            <a:pPr algn="ctr">
              <a:lnSpc>
                <a:spcPts val="2800"/>
              </a:lnSpc>
              <a:spcBef>
                <a:spcPct val="0"/>
              </a:spcBef>
            </a:pPr>
            <a:r>
              <a:rPr lang="en-US" sz="2000" u="sng">
                <a:solidFill>
                  <a:srgbClr val="1800AD"/>
                </a:solidFill>
                <a:latin typeface="M+"/>
                <a:ea typeface="M+"/>
                <a:cs typeface="M+"/>
                <a:sym typeface="M+"/>
                <a:hlinkClick r:id="rId4" tooltip="https://vibecodingnotes.com/prompts/kukude/"/>
              </a:rPr>
              <a:t>🗒️</a:t>
            </a:r>
            <a:r>
              <a:rPr lang="en-US" sz="2000" u="sng">
                <a:solidFill>
                  <a:srgbClr val="1800AD"/>
                </a:solidFill>
                <a:latin typeface="M+"/>
                <a:ea typeface="M+"/>
                <a:cs typeface="M+"/>
                <a:sym typeface="M+"/>
                <a:hlinkClick r:id="rId5" tooltip="https://vibecodingnotes.com/prompts/kukude/"/>
              </a:rPr>
              <a:t>コピペ用プロンプト集</a:t>
            </a:r>
          </a:p>
        </p:txBody>
      </p:sp>
    </p:spTree>
  </p:cSld>
  <p:clrMapOvr>
    <a:masterClrMapping/>
  </p:clrMapOvr>
</p:sld>
</file>

<file path=ppt/slides/slide5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名前とメール</a:t>
            </a:r>
            <a:r>
              <a:rPr lang="en-US" sz="7200">
                <a:solidFill>
                  <a:srgbClr val="000000"/>
                </a:solidFill>
                <a:latin typeface="M+"/>
                <a:ea typeface="M+"/>
                <a:cs typeface="M+"/>
                <a:sym typeface="M+"/>
              </a:rPr>
              <a:t>アドレスを登録</a:t>
            </a:r>
          </a:p>
        </p:txBody>
      </p:sp>
      <p:sp>
        <p:nvSpPr>
          <p:cNvPr name="TextBox 3" id="3"/>
          <p:cNvSpPr txBox="true"/>
          <p:nvPr/>
        </p:nvSpPr>
        <p:spPr>
          <a:xfrm rot="0">
            <a:off x="1428750" y="2921970"/>
            <a:ext cx="13036123" cy="3209925"/>
          </a:xfrm>
          <a:prstGeom prst="rect">
            <a:avLst/>
          </a:prstGeom>
        </p:spPr>
        <p:txBody>
          <a:bodyPr anchor="t" rtlCol="false" tIns="0" lIns="0" bIns="0" rIns="0">
            <a:spAutoFit/>
          </a:bodyPr>
          <a:lstStyle/>
          <a:p>
            <a:pPr algn="l">
              <a:lnSpc>
                <a:spcPts val="4200"/>
              </a:lnSpc>
            </a:pPr>
            <a:r>
              <a:rPr lang="en-US" sz="3000">
                <a:solidFill>
                  <a:srgbClr val="000000"/>
                </a:solidFill>
                <a:latin typeface="M+"/>
                <a:ea typeface="M+"/>
                <a:cs typeface="M+"/>
                <a:sym typeface="M+"/>
              </a:rPr>
              <a:t>Windowsではコミットのときに必要となることがある。</a:t>
            </a:r>
          </a:p>
          <a:p>
            <a:pPr algn="l">
              <a:lnSpc>
                <a:spcPts val="4200"/>
              </a:lnSpc>
            </a:pPr>
            <a:r>
              <a:rPr lang="en-US" sz="3000">
                <a:solidFill>
                  <a:srgbClr val="000000"/>
                </a:solidFill>
                <a:latin typeface="M+"/>
                <a:ea typeface="M+"/>
                <a:cs typeface="M+"/>
                <a:sym typeface="M+"/>
              </a:rPr>
              <a:t>本名じゃなくてよい。</a:t>
            </a:r>
          </a:p>
          <a:p>
            <a:pPr algn="l">
              <a:lnSpc>
                <a:spcPts val="4200"/>
              </a:lnSpc>
            </a:pPr>
          </a:p>
          <a:p>
            <a:pPr algn="l">
              <a:lnSpc>
                <a:spcPts val="4200"/>
              </a:lnSpc>
            </a:pPr>
            <a:r>
              <a:rPr lang="en-US" sz="3000">
                <a:solidFill>
                  <a:srgbClr val="000000"/>
                </a:solidFill>
                <a:latin typeface="M+"/>
                <a:ea typeface="M+"/>
                <a:cs typeface="M+"/>
                <a:sym typeface="M+"/>
              </a:rPr>
              <a:t>プロンプト：</a:t>
            </a:r>
          </a:p>
          <a:p>
            <a:pPr algn="l">
              <a:lnSpc>
                <a:spcPts val="4200"/>
              </a:lnSpc>
            </a:pPr>
            <a:r>
              <a:rPr lang="en-US" sz="3000" b="true">
                <a:solidFill>
                  <a:srgbClr val="5170FF"/>
                </a:solidFill>
                <a:latin typeface="M+ Bold"/>
                <a:ea typeface="M+ Bold"/>
                <a:cs typeface="M+ Bold"/>
                <a:sym typeface="M+ Bold"/>
              </a:rPr>
              <a:t>git config --global user.name "Your Name"</a:t>
            </a:r>
          </a:p>
          <a:p>
            <a:pPr algn="l" marL="0" indent="0" lvl="0">
              <a:lnSpc>
                <a:spcPts val="4200"/>
              </a:lnSpc>
              <a:spcBef>
                <a:spcPct val="0"/>
              </a:spcBef>
            </a:pPr>
            <a:r>
              <a:rPr lang="en-US" b="true" sz="3000">
                <a:solidFill>
                  <a:srgbClr val="5170FF"/>
                </a:solidFill>
                <a:latin typeface="M+ Bold"/>
                <a:ea typeface="M+ Bold"/>
                <a:cs typeface="M+ Bold"/>
                <a:sym typeface="M+ Bold"/>
              </a:rPr>
              <a:t>git config --global user.email "you@example.com"</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56</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795394" y="4261785"/>
            <a:ext cx="6463906" cy="3470310"/>
          </a:xfrm>
          <a:custGeom>
            <a:avLst/>
            <a:gdLst/>
            <a:ahLst/>
            <a:cxnLst/>
            <a:rect r="r" b="b" t="t" l="l"/>
            <a:pathLst>
              <a:path h="3470310" w="6463906">
                <a:moveTo>
                  <a:pt x="0" y="0"/>
                </a:moveTo>
                <a:lnTo>
                  <a:pt x="6463906" y="0"/>
                </a:lnTo>
                <a:lnTo>
                  <a:pt x="6463906" y="3470310"/>
                </a:lnTo>
                <a:lnTo>
                  <a:pt x="0" y="3470310"/>
                </a:lnTo>
                <a:lnTo>
                  <a:pt x="0" y="0"/>
                </a:lnTo>
                <a:close/>
              </a:path>
            </a:pathLst>
          </a:custGeom>
          <a:blipFill>
            <a:blip r:embed="rId2"/>
            <a:stretch>
              <a:fillRect l="0" t="0" r="0" b="0"/>
            </a:stretch>
          </a:blipFill>
        </p:spPr>
      </p:sp>
      <p:sp>
        <p:nvSpPr>
          <p:cNvPr name="TextBox 3" id="3"/>
          <p:cNvSpPr txBox="true"/>
          <p:nvPr/>
        </p:nvSpPr>
        <p:spPr>
          <a:xfrm rot="0">
            <a:off x="1428750" y="2864820"/>
            <a:ext cx="12598597" cy="575373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リポジトリの初期化（これからGitを使うよという宣言のようなもの）と最初のコミット（スナップショット作成＆格納）</a:t>
            </a: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Git管理始める。</a:t>
            </a:r>
          </a:p>
          <a:p>
            <a:pPr algn="l">
              <a:lnSpc>
                <a:spcPts val="4800"/>
              </a:lnSpc>
            </a:pPr>
            <a:r>
              <a:rPr lang="en-US" sz="3000" b="true">
                <a:solidFill>
                  <a:srgbClr val="5170FF"/>
                </a:solidFill>
                <a:latin typeface="M+ Bold"/>
                <a:ea typeface="M+ Bold"/>
                <a:cs typeface="M+ Bold"/>
                <a:sym typeface="M+ Bold"/>
              </a:rPr>
              <a:t>「最初のコミット」としてコミットして。</a:t>
            </a:r>
          </a:p>
          <a:p>
            <a:pPr algn="l">
              <a:lnSpc>
                <a:spcPts val="4800"/>
              </a:lnSpc>
            </a:pPr>
          </a:p>
          <a:p>
            <a:pPr algn="l">
              <a:lnSpc>
                <a:spcPts val="4160"/>
              </a:lnSpc>
            </a:pPr>
            <a:r>
              <a:rPr lang="en-US" sz="2600">
                <a:solidFill>
                  <a:srgbClr val="000000"/>
                </a:solidFill>
                <a:latin typeface="M+"/>
                <a:ea typeface="M+"/>
                <a:cs typeface="M+"/>
                <a:sym typeface="M+"/>
              </a:rPr>
              <a:t>裏で動くコマンド（リポ作成→ステージング→コミット）</a:t>
            </a:r>
          </a:p>
          <a:p>
            <a:pPr algn="l" marL="561342" indent="-280671" lvl="1">
              <a:lnSpc>
                <a:spcPts val="4160"/>
              </a:lnSpc>
              <a:buFont typeface="Arial"/>
              <a:buChar char="•"/>
            </a:pPr>
            <a:r>
              <a:rPr lang="en-US" sz="2600">
                <a:solidFill>
                  <a:srgbClr val="000000"/>
                </a:solidFill>
                <a:latin typeface="M+"/>
                <a:ea typeface="M+"/>
                <a:cs typeface="M+"/>
                <a:sym typeface="M+"/>
              </a:rPr>
              <a:t>git init</a:t>
            </a:r>
          </a:p>
          <a:p>
            <a:pPr algn="l" marL="561342" indent="-280671" lvl="1">
              <a:lnSpc>
                <a:spcPts val="4160"/>
              </a:lnSpc>
              <a:buFont typeface="Arial"/>
              <a:buChar char="•"/>
            </a:pPr>
            <a:r>
              <a:rPr lang="en-US" sz="2600">
                <a:solidFill>
                  <a:srgbClr val="000000"/>
                </a:solidFill>
                <a:latin typeface="M+"/>
                <a:ea typeface="M+"/>
                <a:cs typeface="M+"/>
                <a:sym typeface="M+"/>
              </a:rPr>
              <a:t>git add README.md</a:t>
            </a:r>
          </a:p>
          <a:p>
            <a:pPr algn="l" marL="561342" indent="-280671" lvl="1">
              <a:lnSpc>
                <a:spcPts val="4160"/>
              </a:lnSpc>
              <a:buFont typeface="Arial"/>
              <a:buChar char="•"/>
            </a:pPr>
            <a:r>
              <a:rPr lang="en-US" sz="2600">
                <a:solidFill>
                  <a:srgbClr val="000000"/>
                </a:solidFill>
                <a:latin typeface="M+"/>
                <a:ea typeface="M+"/>
                <a:cs typeface="M+"/>
                <a:sym typeface="M+"/>
              </a:rPr>
              <a:t>git commit -m "最初のコミット"</a:t>
            </a:r>
          </a:p>
        </p:txBody>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リポジトリの準備と初回コミット</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57</a:t>
            </a:r>
          </a:p>
        </p:txBody>
      </p:sp>
      <p:sp>
        <p:nvSpPr>
          <p:cNvPr name="TextBox 6" id="6"/>
          <p:cNvSpPr txBox="true"/>
          <p:nvPr/>
        </p:nvSpPr>
        <p:spPr>
          <a:xfrm rot="0">
            <a:off x="12477897" y="7665420"/>
            <a:ext cx="3397151" cy="42481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M+"/>
                <a:ea typeface="M+"/>
                <a:cs typeface="M+"/>
                <a:sym typeface="M+"/>
              </a:rPr>
              <a:t>まずはローカル Git から</a:t>
            </a:r>
          </a:p>
        </p:txBody>
      </p:sp>
      <p:sp>
        <p:nvSpPr>
          <p:cNvPr name="AutoShape 7" id="7"/>
          <p:cNvSpPr/>
          <p:nvPr/>
        </p:nvSpPr>
        <p:spPr>
          <a:xfrm flipH="true" flipV="true">
            <a:off x="11950851" y="7734520"/>
            <a:ext cx="0" cy="1292173"/>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5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2883870"/>
            <a:ext cx="13335201" cy="4706619"/>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public/index.html として Hello World と表示するだけのシンプルなHTMLを作って。README.md にもそのことを書いておいて</a:t>
            </a:r>
          </a:p>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コミットして</a:t>
            </a:r>
          </a:p>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public/index.html を派手にして</a:t>
            </a:r>
          </a:p>
          <a:p>
            <a:pPr algn="l">
              <a:lnSpc>
                <a:spcPts val="4160"/>
              </a:lnSpc>
            </a:pPr>
            <a:r>
              <a:rPr lang="en-US" sz="2600">
                <a:solidFill>
                  <a:srgbClr val="000000"/>
                </a:solidFill>
                <a:latin typeface="M+"/>
                <a:ea typeface="M+"/>
                <a:cs typeface="M+"/>
                <a:sym typeface="M+"/>
              </a:rPr>
              <a:t>プロンプト：</a:t>
            </a:r>
          </a:p>
          <a:p>
            <a:pPr algn="l" marL="0" indent="0" lvl="0">
              <a:lnSpc>
                <a:spcPts val="4160"/>
              </a:lnSpc>
            </a:pPr>
            <a:r>
              <a:rPr lang="en-US" b="true" sz="2600">
                <a:solidFill>
                  <a:srgbClr val="5170FF"/>
                </a:solidFill>
                <a:latin typeface="M+ Bold"/>
                <a:ea typeface="M+ Bold"/>
                <a:cs typeface="M+ Bold"/>
                <a:sym typeface="M+ Bold"/>
              </a:rPr>
              <a:t>コミットして</a:t>
            </a:r>
          </a:p>
        </p:txBody>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練習なのでどんどんコミットする①</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58</a:t>
            </a:r>
          </a:p>
        </p:txBody>
      </p:sp>
    </p:spTree>
  </p:cSld>
  <p:clrMapOvr>
    <a:masterClrMapping/>
  </p:clrMapOvr>
</p:sld>
</file>

<file path=ppt/slides/slide5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2883870"/>
            <a:ext cx="15430500" cy="4182744"/>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Claude Code を題材にした川柳を1つ作って、README.md に足して</a:t>
            </a:r>
          </a:p>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コミット</a:t>
            </a:r>
          </a:p>
          <a:p>
            <a:pPr algn="l">
              <a:lnSpc>
                <a:spcPts val="4160"/>
              </a:lnSpc>
            </a:pPr>
            <a:r>
              <a:rPr lang="en-US" sz="2600">
                <a:solidFill>
                  <a:srgbClr val="000000"/>
                </a:solidFill>
                <a:latin typeface="M+"/>
                <a:ea typeface="M+"/>
                <a:cs typeface="M+"/>
                <a:sym typeface="M+"/>
              </a:rPr>
              <a:t>プロンプト：</a:t>
            </a:r>
          </a:p>
          <a:p>
            <a:pPr algn="l">
              <a:lnSpc>
                <a:spcPts val="4160"/>
              </a:lnSpc>
            </a:pPr>
            <a:r>
              <a:rPr lang="en-US" sz="2600" b="true">
                <a:solidFill>
                  <a:srgbClr val="5170FF"/>
                </a:solidFill>
                <a:latin typeface="M+ Bold"/>
                <a:ea typeface="M+ Bold"/>
                <a:cs typeface="M+ Bold"/>
                <a:sym typeface="M+ Bold"/>
              </a:rPr>
              <a:t>README.md の1行目のタイトルに、今日の日付を足して</a:t>
            </a:r>
          </a:p>
          <a:p>
            <a:pPr algn="l">
              <a:lnSpc>
                <a:spcPts val="4160"/>
              </a:lnSpc>
            </a:pPr>
            <a:r>
              <a:rPr lang="en-US" sz="2600">
                <a:solidFill>
                  <a:srgbClr val="000000"/>
                </a:solidFill>
                <a:latin typeface="M+"/>
                <a:ea typeface="M+"/>
                <a:cs typeface="M+"/>
                <a:sym typeface="M+"/>
              </a:rPr>
              <a:t>プロンプト：</a:t>
            </a:r>
          </a:p>
          <a:p>
            <a:pPr algn="l" marL="0" indent="0" lvl="0">
              <a:lnSpc>
                <a:spcPts val="4160"/>
              </a:lnSpc>
            </a:pPr>
            <a:r>
              <a:rPr lang="en-US" b="true" sz="2600">
                <a:solidFill>
                  <a:srgbClr val="5170FF"/>
                </a:solidFill>
                <a:latin typeface="M+ Bold"/>
                <a:ea typeface="M+ Bold"/>
                <a:cs typeface="M+ Bold"/>
                <a:sym typeface="M+ Bold"/>
              </a:rPr>
              <a:t>commit</a:t>
            </a:r>
          </a:p>
        </p:txBody>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練習なのでどんどんコミットする②</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59</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708827" y="3007695"/>
            <a:ext cx="10150423" cy="4856281"/>
          </a:xfrm>
          <a:custGeom>
            <a:avLst/>
            <a:gdLst/>
            <a:ahLst/>
            <a:cxnLst/>
            <a:rect r="r" b="b" t="t" l="l"/>
            <a:pathLst>
              <a:path h="4856281" w="10150423">
                <a:moveTo>
                  <a:pt x="0" y="0"/>
                </a:moveTo>
                <a:lnTo>
                  <a:pt x="10150423" y="0"/>
                </a:lnTo>
                <a:lnTo>
                  <a:pt x="10150423" y="4856281"/>
                </a:lnTo>
                <a:lnTo>
                  <a:pt x="0" y="485628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変更履歴を見る</a:t>
            </a:r>
          </a:p>
        </p:txBody>
      </p:sp>
      <p:sp>
        <p:nvSpPr>
          <p:cNvPr name="TextBox 4" id="4"/>
          <p:cNvSpPr txBox="true"/>
          <p:nvPr/>
        </p:nvSpPr>
        <p:spPr>
          <a:xfrm rot="0">
            <a:off x="1428750" y="2864820"/>
            <a:ext cx="4865739" cy="2428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変更履歴を表で見せて</a:t>
            </a:r>
          </a:p>
          <a:p>
            <a:pPr algn="l">
              <a:lnSpc>
                <a:spcPts val="4800"/>
              </a:lnSpc>
            </a:pPr>
            <a:r>
              <a:rPr lang="en-US" sz="3000">
                <a:solidFill>
                  <a:srgbClr val="000000"/>
                </a:solidFill>
                <a:latin typeface="M+"/>
                <a:ea typeface="M+"/>
                <a:cs typeface="M+"/>
                <a:sym typeface="M+"/>
              </a:rPr>
              <a:t>または</a:t>
            </a:r>
          </a:p>
          <a:p>
            <a:pPr algn="l" marL="0" indent="0" lvl="0">
              <a:lnSpc>
                <a:spcPts val="4800"/>
              </a:lnSpc>
            </a:pPr>
            <a:r>
              <a:rPr lang="en-US" b="true" sz="3000">
                <a:solidFill>
                  <a:srgbClr val="5170FF"/>
                </a:solidFill>
                <a:latin typeface="M+ Bold"/>
                <a:ea typeface="M+ Bold"/>
                <a:cs typeface="M+ Bold"/>
                <a:sym typeface="M+ Bold"/>
              </a:rPr>
              <a:t>git log</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60</a:t>
            </a:r>
          </a:p>
        </p:txBody>
      </p:sp>
    </p:spTree>
  </p:cSld>
  <p:clrMapOvr>
    <a:masterClrMapping/>
  </p:clrMapOvr>
</p:sld>
</file>

<file path=ppt/slides/slide6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28725"/>
            <a:ext cx="15430500" cy="1276985"/>
          </a:xfrm>
          <a:prstGeom prst="rect">
            <a:avLst/>
          </a:prstGeom>
        </p:spPr>
        <p:txBody>
          <a:bodyPr anchor="t" rtlCol="false" tIns="0" lIns="0" bIns="0" rIns="0">
            <a:spAutoFit/>
          </a:bodyPr>
          <a:lstStyle/>
          <a:p>
            <a:pPr algn="l" marL="0" indent="0" lvl="0">
              <a:lnSpc>
                <a:spcPts val="9940"/>
              </a:lnSpc>
              <a:spcBef>
                <a:spcPct val="0"/>
              </a:spcBef>
            </a:pPr>
            <a:r>
              <a:rPr lang="en-US" sz="7100">
                <a:solidFill>
                  <a:srgbClr val="000000"/>
                </a:solidFill>
                <a:latin typeface="M+"/>
                <a:ea typeface="M+"/>
                <a:cs typeface="M+"/>
                <a:sym typeface="M+"/>
              </a:rPr>
              <a:t>過去のことも覚えているアシスタント</a:t>
            </a:r>
          </a:p>
        </p:txBody>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61</a:t>
            </a:r>
          </a:p>
        </p:txBody>
      </p:sp>
      <p:sp>
        <p:nvSpPr>
          <p:cNvPr name="TextBox 4" id="4"/>
          <p:cNvSpPr txBox="true"/>
          <p:nvPr/>
        </p:nvSpPr>
        <p:spPr>
          <a:xfrm rot="0">
            <a:off x="1428750" y="2831555"/>
            <a:ext cx="15430500" cy="6086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今日やったことを100文字ほどでまとめて</a:t>
            </a: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間違って消しちゃった。戻して</a:t>
            </a: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README.md に川柳を足す前のコミットに戻して</a:t>
            </a: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戻したのを取り消して</a:t>
            </a:r>
          </a:p>
          <a:p>
            <a:pPr algn="l">
              <a:lnSpc>
                <a:spcPts val="4800"/>
              </a:lnSpc>
            </a:pPr>
            <a:r>
              <a:rPr lang="en-US" sz="3000">
                <a:solidFill>
                  <a:srgbClr val="000000"/>
                </a:solidFill>
                <a:latin typeface="M+"/>
                <a:ea typeface="M+"/>
                <a:cs typeface="M+"/>
                <a:sym typeface="M+"/>
              </a:rPr>
              <a:t>プロンプト：</a:t>
            </a:r>
          </a:p>
          <a:p>
            <a:pPr algn="l" marL="0" indent="0" lvl="0">
              <a:lnSpc>
                <a:spcPts val="4800"/>
              </a:lnSpc>
            </a:pPr>
            <a:r>
              <a:rPr lang="en-US" b="true" sz="3000">
                <a:solidFill>
                  <a:srgbClr val="5170FF"/>
                </a:solidFill>
                <a:latin typeface="M+ Bold"/>
                <a:ea typeface="M+ Bold"/>
                <a:cs typeface="M+ Bold"/>
                <a:sym typeface="M+ Bold"/>
              </a:rPr>
              <a:t>派手にする前と今で、何が変わった？</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GitHub につなげる</a:t>
            </a:r>
          </a:p>
        </p:txBody>
      </p:sp>
      <p:sp>
        <p:nvSpPr>
          <p:cNvPr name="TextBox 3" id="3"/>
          <p:cNvSpPr txBox="true"/>
          <p:nvPr/>
        </p:nvSpPr>
        <p:spPr>
          <a:xfrm rot="0">
            <a:off x="1428750" y="2883870"/>
            <a:ext cx="7017321" cy="6163310"/>
          </a:xfrm>
          <a:prstGeom prst="rect">
            <a:avLst/>
          </a:prstGeom>
        </p:spPr>
        <p:txBody>
          <a:bodyPr anchor="t" rtlCol="false" tIns="0" lIns="0" bIns="0" rIns="0">
            <a:spAutoFit/>
          </a:bodyPr>
          <a:lstStyle/>
          <a:p>
            <a:pPr algn="l">
              <a:lnSpc>
                <a:spcPts val="4480"/>
              </a:lnSpc>
            </a:pPr>
            <a:r>
              <a:rPr lang="en-US" sz="2800">
                <a:solidFill>
                  <a:srgbClr val="000000"/>
                </a:solidFill>
                <a:latin typeface="M+"/>
                <a:ea typeface="M+"/>
                <a:cs typeface="M+"/>
                <a:sym typeface="M+"/>
              </a:rPr>
              <a:t>Git（ローカル）が使えるようになったところで次のステップ！</a:t>
            </a:r>
          </a:p>
          <a:p>
            <a:pPr algn="l">
              <a:lnSpc>
                <a:spcPts val="4480"/>
              </a:lnSpc>
            </a:pPr>
          </a:p>
          <a:p>
            <a:pPr algn="l">
              <a:lnSpc>
                <a:spcPts val="4480"/>
              </a:lnSpc>
            </a:pPr>
            <a:r>
              <a:rPr lang="en-US" sz="2800" b="true">
                <a:solidFill>
                  <a:srgbClr val="000000"/>
                </a:solidFill>
                <a:latin typeface="M+ Bold"/>
                <a:ea typeface="M+ Bold"/>
                <a:cs typeface="M+ Bold"/>
                <a:sym typeface="M+ Bold"/>
              </a:rPr>
              <a:t>これからやること</a:t>
            </a:r>
          </a:p>
          <a:p>
            <a:pPr algn="l">
              <a:lnSpc>
                <a:spcPts val="4480"/>
              </a:lnSpc>
            </a:pPr>
            <a:r>
              <a:rPr lang="en-US" sz="2800">
                <a:solidFill>
                  <a:srgbClr val="000000"/>
                </a:solidFill>
                <a:latin typeface="M+"/>
                <a:ea typeface="M+"/>
                <a:cs typeface="M+"/>
                <a:sym typeface="M+"/>
              </a:rPr>
              <a:t>ローカルで作っ</a:t>
            </a:r>
            <a:r>
              <a:rPr lang="en-US" sz="2800">
                <a:solidFill>
                  <a:srgbClr val="000000"/>
                </a:solidFill>
                <a:latin typeface="M+"/>
                <a:ea typeface="M+"/>
                <a:cs typeface="M+"/>
                <a:sym typeface="M+"/>
              </a:rPr>
              <a:t>たリポジトリを GitHub に置いて同期する</a:t>
            </a:r>
          </a:p>
          <a:p>
            <a:pPr algn="l" marL="604521" indent="-302261" lvl="1">
              <a:lnSpc>
                <a:spcPts val="4480"/>
              </a:lnSpc>
              <a:buFont typeface="Arial"/>
              <a:buChar char="•"/>
            </a:pPr>
            <a:r>
              <a:rPr lang="en-US" sz="2800">
                <a:solidFill>
                  <a:srgbClr val="000000"/>
                </a:solidFill>
                <a:latin typeface="M+"/>
                <a:ea typeface="M+"/>
                <a:cs typeface="M+"/>
                <a:sym typeface="M+"/>
              </a:rPr>
              <a:t>GitHub アカウントを作成</a:t>
            </a:r>
          </a:p>
          <a:p>
            <a:pPr algn="l" marL="604521" indent="-302261" lvl="1">
              <a:lnSpc>
                <a:spcPts val="4480"/>
              </a:lnSpc>
              <a:buFont typeface="Arial"/>
              <a:buChar char="•"/>
            </a:pPr>
            <a:r>
              <a:rPr lang="en-US" sz="2800">
                <a:solidFill>
                  <a:srgbClr val="000000"/>
                </a:solidFill>
                <a:latin typeface="M+"/>
                <a:ea typeface="M+"/>
                <a:cs typeface="M+"/>
                <a:sym typeface="M+"/>
              </a:rPr>
              <a:t>gh インストール</a:t>
            </a:r>
          </a:p>
          <a:p>
            <a:pPr algn="l" marL="604521" indent="-302261" lvl="1">
              <a:lnSpc>
                <a:spcPts val="4480"/>
              </a:lnSpc>
              <a:buFont typeface="Arial"/>
              <a:buChar char="•"/>
            </a:pPr>
            <a:r>
              <a:rPr lang="en-US" sz="2800">
                <a:solidFill>
                  <a:srgbClr val="000000"/>
                </a:solidFill>
                <a:latin typeface="M+"/>
                <a:ea typeface="M+"/>
                <a:cs typeface="M+"/>
                <a:sym typeface="M+"/>
              </a:rPr>
              <a:t>gh 認証</a:t>
            </a:r>
          </a:p>
          <a:p>
            <a:pPr algn="l" marL="604521" indent="-302261" lvl="1">
              <a:lnSpc>
                <a:spcPts val="4480"/>
              </a:lnSpc>
              <a:buFont typeface="Arial"/>
              <a:buChar char="•"/>
            </a:pPr>
            <a:r>
              <a:rPr lang="en-US" sz="2800">
                <a:solidFill>
                  <a:srgbClr val="000000"/>
                </a:solidFill>
                <a:latin typeface="M+"/>
                <a:ea typeface="M+"/>
                <a:cs typeface="M+"/>
                <a:sym typeface="M+"/>
              </a:rPr>
              <a:t>GitHub 側のリポジトリ作成</a:t>
            </a:r>
          </a:p>
          <a:p>
            <a:pPr algn="l" marL="604521" indent="-302261" lvl="1">
              <a:lnSpc>
                <a:spcPts val="4480"/>
              </a:lnSpc>
              <a:buFont typeface="Arial"/>
              <a:buChar char="•"/>
            </a:pPr>
            <a:r>
              <a:rPr lang="en-US" sz="2800">
                <a:solidFill>
                  <a:srgbClr val="000000"/>
                </a:solidFill>
                <a:latin typeface="M+"/>
                <a:ea typeface="M+"/>
                <a:cs typeface="M+"/>
                <a:sym typeface="M+"/>
              </a:rPr>
              <a:t>プッシュ（push）</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62</a:t>
            </a:r>
          </a:p>
        </p:txBody>
      </p:sp>
      <p:sp>
        <p:nvSpPr>
          <p:cNvPr name="Freeform 5" id="5"/>
          <p:cNvSpPr/>
          <p:nvPr/>
        </p:nvSpPr>
        <p:spPr>
          <a:xfrm flipH="false" flipV="false" rot="0">
            <a:off x="10457164" y="4043427"/>
            <a:ext cx="6107646" cy="3279043"/>
          </a:xfrm>
          <a:custGeom>
            <a:avLst/>
            <a:gdLst/>
            <a:ahLst/>
            <a:cxnLst/>
            <a:rect r="r" b="b" t="t" l="l"/>
            <a:pathLst>
              <a:path h="3279043" w="6107646">
                <a:moveTo>
                  <a:pt x="0" y="0"/>
                </a:moveTo>
                <a:lnTo>
                  <a:pt x="6107646" y="0"/>
                </a:lnTo>
                <a:lnTo>
                  <a:pt x="6107646" y="3279042"/>
                </a:lnTo>
                <a:lnTo>
                  <a:pt x="0" y="3279042"/>
                </a:lnTo>
                <a:lnTo>
                  <a:pt x="0" y="0"/>
                </a:lnTo>
                <a:close/>
              </a:path>
            </a:pathLst>
          </a:custGeom>
          <a:blipFill>
            <a:blip r:embed="rId2"/>
            <a:stretch>
              <a:fillRect l="0" t="0" r="0" b="0"/>
            </a:stretch>
          </a:blipFill>
        </p:spPr>
      </p:sp>
      <p:sp>
        <p:nvSpPr>
          <p:cNvPr name="TextBox 6" id="6"/>
          <p:cNvSpPr txBox="true"/>
          <p:nvPr/>
        </p:nvSpPr>
        <p:spPr>
          <a:xfrm rot="0">
            <a:off x="11009782" y="7334340"/>
            <a:ext cx="5002411" cy="424815"/>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M+"/>
                <a:ea typeface="M+"/>
                <a:cs typeface="M+"/>
                <a:sym typeface="M+"/>
              </a:rPr>
              <a:t>ローカルからクラウド（GitHub）へ</a:t>
            </a:r>
          </a:p>
        </p:txBody>
      </p:sp>
      <p:sp>
        <p:nvSpPr>
          <p:cNvPr name="AutoShape 7" id="7"/>
          <p:cNvSpPr/>
          <p:nvPr/>
        </p:nvSpPr>
        <p:spPr>
          <a:xfrm>
            <a:off x="15341396" y="2751254"/>
            <a:ext cx="0" cy="1292173"/>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306877" y="3114679"/>
            <a:ext cx="6952423" cy="5448962"/>
          </a:xfrm>
          <a:custGeom>
            <a:avLst/>
            <a:gdLst/>
            <a:ahLst/>
            <a:cxnLst/>
            <a:rect r="r" b="b" t="t" l="l"/>
            <a:pathLst>
              <a:path h="5448962" w="6952423">
                <a:moveTo>
                  <a:pt x="0" y="0"/>
                </a:moveTo>
                <a:lnTo>
                  <a:pt x="6952423" y="0"/>
                </a:lnTo>
                <a:lnTo>
                  <a:pt x="6952423" y="5448961"/>
                </a:lnTo>
                <a:lnTo>
                  <a:pt x="0" y="544896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GitHub プラグインは無効にする</a:t>
            </a:r>
          </a:p>
        </p:txBody>
      </p:sp>
      <p:sp>
        <p:nvSpPr>
          <p:cNvPr name="TextBox 4" id="4"/>
          <p:cNvSpPr txBox="true"/>
          <p:nvPr/>
        </p:nvSpPr>
        <p:spPr>
          <a:xfrm rot="0">
            <a:off x="1428750" y="2874345"/>
            <a:ext cx="8676710" cy="5796280"/>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ククデ会では、</a:t>
            </a:r>
          </a:p>
          <a:p>
            <a:pPr algn="l">
              <a:lnSpc>
                <a:spcPts val="4640"/>
              </a:lnSpc>
            </a:pPr>
            <a:r>
              <a:rPr lang="en-US" sz="2900">
                <a:solidFill>
                  <a:srgbClr val="000000"/>
                </a:solidFill>
                <a:latin typeface="M+"/>
                <a:ea typeface="M+"/>
                <a:cs typeface="M+"/>
                <a:sym typeface="M+"/>
              </a:rPr>
              <a:t>GitHub への操作（リポジトリ作成・push など）をすべて git コマンド と gh コマンド（GitHub CLI）で行う方針。</a:t>
            </a:r>
          </a:p>
          <a:p>
            <a:pPr algn="l">
              <a:lnSpc>
                <a:spcPts val="4640"/>
              </a:lnSpc>
            </a:pPr>
            <a:r>
              <a:rPr lang="en-US" sz="2900">
                <a:solidFill>
                  <a:srgbClr val="000000"/>
                </a:solidFill>
                <a:latin typeface="M+"/>
                <a:ea typeface="M+"/>
                <a:cs typeface="M+"/>
                <a:sym typeface="M+"/>
              </a:rPr>
              <a:t>ということで…</a:t>
            </a:r>
          </a:p>
          <a:p>
            <a:pPr algn="l">
              <a:lnSpc>
                <a:spcPts val="4640"/>
              </a:lnSpc>
            </a:pPr>
          </a:p>
          <a:p>
            <a:pPr algn="l" marL="626111" indent="-313055" lvl="1">
              <a:lnSpc>
                <a:spcPts val="4640"/>
              </a:lnSpc>
              <a:buFont typeface="Arial"/>
              <a:buChar char="•"/>
            </a:pPr>
            <a:r>
              <a:rPr lang="en-US" sz="2900">
                <a:solidFill>
                  <a:srgbClr val="000000"/>
                </a:solidFill>
                <a:latin typeface="M+"/>
                <a:ea typeface="M+"/>
                <a:cs typeface="M+"/>
                <a:sym typeface="M+"/>
              </a:rPr>
              <a:t>プラグイン「Github」をオフにする</a:t>
            </a:r>
          </a:p>
          <a:p>
            <a:pPr algn="l" marL="1252221" indent="-417407" lvl="2">
              <a:lnSpc>
                <a:spcPts val="4640"/>
              </a:lnSpc>
              <a:buFont typeface="Arial"/>
              <a:buChar char="⚬"/>
            </a:pPr>
            <a:r>
              <a:rPr lang="en-US" sz="2900">
                <a:solidFill>
                  <a:srgbClr val="000000"/>
                </a:solidFill>
                <a:latin typeface="M+"/>
                <a:ea typeface="M+"/>
                <a:cs typeface="M+"/>
                <a:sym typeface="M+"/>
              </a:rPr>
              <a:t>Claudeデスクトップアプリの左下アイコン → 設定 → カスタマイズ → プラグイン</a:t>
            </a:r>
          </a:p>
          <a:p>
            <a:pPr algn="l" marL="626111" indent="-313055" lvl="1">
              <a:lnSpc>
                <a:spcPts val="4640"/>
              </a:lnSpc>
              <a:buFont typeface="Arial"/>
              <a:buChar char="•"/>
            </a:pPr>
            <a:r>
              <a:rPr lang="en-US" sz="2900">
                <a:solidFill>
                  <a:srgbClr val="000000"/>
                </a:solidFill>
                <a:latin typeface="M+"/>
                <a:ea typeface="M+"/>
                <a:cs typeface="M+"/>
                <a:sym typeface="M+"/>
              </a:rPr>
              <a:t>コネクタ「GitHub連携」はそのままでok</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63</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3651610"/>
            <a:ext cx="5741487" cy="4499891"/>
          </a:xfrm>
          <a:custGeom>
            <a:avLst/>
            <a:gdLst/>
            <a:ahLst/>
            <a:cxnLst/>
            <a:rect r="r" b="b" t="t" l="l"/>
            <a:pathLst>
              <a:path h="4499891" w="5741487">
                <a:moveTo>
                  <a:pt x="0" y="0"/>
                </a:moveTo>
                <a:lnTo>
                  <a:pt x="5741487" y="0"/>
                </a:lnTo>
                <a:lnTo>
                  <a:pt x="5741487" y="4499890"/>
                </a:lnTo>
                <a:lnTo>
                  <a:pt x="0" y="4499890"/>
                </a:lnTo>
                <a:lnTo>
                  <a:pt x="0" y="0"/>
                </a:lnTo>
                <a:close/>
              </a:path>
            </a:pathLst>
          </a:custGeom>
          <a:blipFill>
            <a:blip r:embed="rId2"/>
            <a:stretch>
              <a:fillRect l="0" t="0" r="0" b="0"/>
            </a:stretch>
          </a:blipFill>
        </p:spPr>
      </p:sp>
      <p:sp>
        <p:nvSpPr>
          <p:cNvPr name="Freeform 3" id="3"/>
          <p:cNvSpPr/>
          <p:nvPr/>
        </p:nvSpPr>
        <p:spPr>
          <a:xfrm flipH="false" flipV="false" rot="0">
            <a:off x="6923903" y="3651610"/>
            <a:ext cx="5491394" cy="4499891"/>
          </a:xfrm>
          <a:custGeom>
            <a:avLst/>
            <a:gdLst/>
            <a:ahLst/>
            <a:cxnLst/>
            <a:rect r="r" b="b" t="t" l="l"/>
            <a:pathLst>
              <a:path h="4499891" w="5491394">
                <a:moveTo>
                  <a:pt x="0" y="0"/>
                </a:moveTo>
                <a:lnTo>
                  <a:pt x="5491393" y="0"/>
                </a:lnTo>
                <a:lnTo>
                  <a:pt x="5491393" y="4499890"/>
                </a:lnTo>
                <a:lnTo>
                  <a:pt x="0" y="4499890"/>
                </a:lnTo>
                <a:lnTo>
                  <a:pt x="0" y="0"/>
                </a:lnTo>
                <a:close/>
              </a:path>
            </a:pathLst>
          </a:custGeom>
          <a:blipFill>
            <a:blip r:embed="rId3"/>
            <a:stretch>
              <a:fillRect l="0" t="0" r="-27913" b="0"/>
            </a:stretch>
          </a:blipFill>
        </p:spPr>
      </p:sp>
      <p:sp>
        <p:nvSpPr>
          <p:cNvPr name="Freeform 4" id="4"/>
          <p:cNvSpPr/>
          <p:nvPr/>
        </p:nvSpPr>
        <p:spPr>
          <a:xfrm flipH="false" flipV="false" rot="0">
            <a:off x="12567696" y="3651610"/>
            <a:ext cx="4691604" cy="5166922"/>
          </a:xfrm>
          <a:custGeom>
            <a:avLst/>
            <a:gdLst/>
            <a:ahLst/>
            <a:cxnLst/>
            <a:rect r="r" b="b" t="t" l="l"/>
            <a:pathLst>
              <a:path h="5166922" w="4691604">
                <a:moveTo>
                  <a:pt x="0" y="0"/>
                </a:moveTo>
                <a:lnTo>
                  <a:pt x="4691604" y="0"/>
                </a:lnTo>
                <a:lnTo>
                  <a:pt x="4691604" y="5166922"/>
                </a:lnTo>
                <a:lnTo>
                  <a:pt x="0" y="5166922"/>
                </a:lnTo>
                <a:lnTo>
                  <a:pt x="0" y="0"/>
                </a:lnTo>
                <a:close/>
              </a:path>
            </a:pathLst>
          </a:custGeom>
          <a:blipFill>
            <a:blip r:embed="rId4"/>
            <a:stretch>
              <a:fillRect l="0" t="0" r="-9442" b="0"/>
            </a:stretch>
          </a:blipFill>
        </p:spPr>
      </p:sp>
      <p:sp>
        <p:nvSpPr>
          <p:cNvPr name="TextBox 5" id="5"/>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GitHub </a:t>
            </a:r>
            <a:r>
              <a:rPr lang="en-US" sz="7200">
                <a:solidFill>
                  <a:srgbClr val="000000"/>
                </a:solidFill>
                <a:latin typeface="M+"/>
                <a:ea typeface="M+"/>
                <a:cs typeface="M+"/>
                <a:sym typeface="M+"/>
              </a:rPr>
              <a:t>アカウントの作成（ない人）</a:t>
            </a:r>
          </a:p>
        </p:txBody>
      </p:sp>
      <p:sp>
        <p:nvSpPr>
          <p:cNvPr name="TextBox 6" id="6"/>
          <p:cNvSpPr txBox="true"/>
          <p:nvPr/>
        </p:nvSpPr>
        <p:spPr>
          <a:xfrm rot="0">
            <a:off x="1428750" y="2921970"/>
            <a:ext cx="15693958" cy="542925"/>
          </a:xfrm>
          <a:prstGeom prst="rect">
            <a:avLst/>
          </a:prstGeom>
        </p:spPr>
        <p:txBody>
          <a:bodyPr anchor="t" rtlCol="false" tIns="0" lIns="0" bIns="0" rIns="0">
            <a:spAutoFit/>
          </a:bodyPr>
          <a:lstStyle/>
          <a:p>
            <a:pPr algn="l" marL="0" indent="0" lvl="0">
              <a:lnSpc>
                <a:spcPts val="4200"/>
              </a:lnSpc>
              <a:spcBef>
                <a:spcPct val="0"/>
              </a:spcBef>
            </a:pPr>
            <a:r>
              <a:rPr lang="en-US" sz="3000" u="sng">
                <a:solidFill>
                  <a:srgbClr val="000000"/>
                </a:solidFill>
                <a:latin typeface="M+"/>
                <a:ea typeface="M+"/>
                <a:cs typeface="M+"/>
                <a:sym typeface="M+"/>
                <a:hlinkClick r:id="rId5" tooltip="https://github.com"/>
              </a:rPr>
              <a:t>github.com</a:t>
            </a:r>
            <a:r>
              <a:rPr lang="en-US" sz="3000">
                <a:solidFill>
                  <a:srgbClr val="000000"/>
                </a:solidFill>
                <a:latin typeface="M+"/>
                <a:ea typeface="M+"/>
                <a:cs typeface="M+"/>
                <a:sym typeface="M+"/>
              </a:rPr>
              <a:t> </a:t>
            </a:r>
            <a:r>
              <a:rPr lang="en-US" sz="3000">
                <a:solidFill>
                  <a:srgbClr val="000000"/>
                </a:solidFill>
                <a:latin typeface="M+"/>
                <a:ea typeface="M+"/>
                <a:cs typeface="M+"/>
                <a:sym typeface="M+"/>
              </a:rPr>
              <a:t>にアクセスして Sign up for GitHub をクリック → Google アカウントで作成</a:t>
            </a:r>
          </a:p>
        </p:txBody>
      </p:sp>
      <p:sp>
        <p:nvSpPr>
          <p:cNvPr name="TextBox 7" id="7"/>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64</a:t>
            </a:r>
          </a:p>
        </p:txBody>
      </p:sp>
      <p:sp>
        <p:nvSpPr>
          <p:cNvPr name="AutoShape 8" id="8"/>
          <p:cNvSpPr/>
          <p:nvPr/>
        </p:nvSpPr>
        <p:spPr>
          <a:xfrm flipH="true" flipV="true">
            <a:off x="4431805" y="6283722"/>
            <a:ext cx="776480" cy="936000"/>
          </a:xfrm>
          <a:prstGeom prst="line">
            <a:avLst/>
          </a:prstGeom>
          <a:ln cap="rnd" w="152400">
            <a:solidFill>
              <a:srgbClr val="FF5757"/>
            </a:solidFill>
            <a:prstDash val="solid"/>
            <a:headEnd type="none" len="sm" w="sm"/>
            <a:tailEnd type="triangle" len="med" w="lg"/>
          </a:ln>
        </p:spPr>
      </p:sp>
      <p:sp>
        <p:nvSpPr>
          <p:cNvPr name="TextBox 9" id="9"/>
          <p:cNvSpPr txBox="true"/>
          <p:nvPr/>
        </p:nvSpPr>
        <p:spPr>
          <a:xfrm rot="0">
            <a:off x="3666176" y="8691880"/>
            <a:ext cx="13193074" cy="566420"/>
          </a:xfrm>
          <a:prstGeom prst="rect">
            <a:avLst/>
          </a:prstGeom>
        </p:spPr>
        <p:txBody>
          <a:bodyPr anchor="t" rtlCol="false" tIns="0" lIns="0" bIns="0" rIns="0">
            <a:spAutoFit/>
          </a:bodyPr>
          <a:lstStyle/>
          <a:p>
            <a:pPr algn="l">
              <a:lnSpc>
                <a:spcPts val="4480"/>
              </a:lnSpc>
              <a:spcBef>
                <a:spcPct val="0"/>
              </a:spcBef>
            </a:pPr>
            <a:r>
              <a:rPr lang="en-US" b="true" sz="3200">
                <a:solidFill>
                  <a:srgbClr val="FF3131"/>
                </a:solidFill>
                <a:latin typeface="M+ Bold"/>
                <a:ea typeface="M+ Bold"/>
                <a:cs typeface="M+ Bold"/>
                <a:sym typeface="M+ Bold"/>
              </a:rPr>
              <a:t>①                                             ②                                       ③</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42074" y="4969468"/>
            <a:ext cx="6579225" cy="4288832"/>
          </a:xfrm>
          <a:custGeom>
            <a:avLst/>
            <a:gdLst/>
            <a:ahLst/>
            <a:cxnLst/>
            <a:rect r="r" b="b" t="t" l="l"/>
            <a:pathLst>
              <a:path h="4288832" w="6579225">
                <a:moveTo>
                  <a:pt x="0" y="0"/>
                </a:moveTo>
                <a:lnTo>
                  <a:pt x="6579224" y="0"/>
                </a:lnTo>
                <a:lnTo>
                  <a:pt x="6579224" y="4288832"/>
                </a:lnTo>
                <a:lnTo>
                  <a:pt x="0" y="4288832"/>
                </a:lnTo>
                <a:lnTo>
                  <a:pt x="0" y="0"/>
                </a:lnTo>
                <a:close/>
              </a:path>
            </a:pathLst>
          </a:custGeom>
          <a:blipFill>
            <a:blip r:embed="rId2"/>
            <a:stretch>
              <a:fillRect l="0" t="0" r="0" b="0"/>
            </a:stretch>
          </a:blipFill>
        </p:spPr>
      </p:sp>
      <p:sp>
        <p:nvSpPr>
          <p:cNvPr name="Freeform 3" id="3"/>
          <p:cNvSpPr/>
          <p:nvPr/>
        </p:nvSpPr>
        <p:spPr>
          <a:xfrm flipH="false" flipV="false" rot="0">
            <a:off x="9859623" y="4969468"/>
            <a:ext cx="6284003" cy="4288832"/>
          </a:xfrm>
          <a:custGeom>
            <a:avLst/>
            <a:gdLst/>
            <a:ahLst/>
            <a:cxnLst/>
            <a:rect r="r" b="b" t="t" l="l"/>
            <a:pathLst>
              <a:path h="4288832" w="6284003">
                <a:moveTo>
                  <a:pt x="0" y="0"/>
                </a:moveTo>
                <a:lnTo>
                  <a:pt x="6284004" y="0"/>
                </a:lnTo>
                <a:lnTo>
                  <a:pt x="6284004" y="4288832"/>
                </a:lnTo>
                <a:lnTo>
                  <a:pt x="0" y="4288832"/>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Homebrew のインストール（Mac）</a:t>
            </a:r>
          </a:p>
        </p:txBody>
      </p:sp>
      <p:sp>
        <p:nvSpPr>
          <p:cNvPr name="TextBox 5" id="5"/>
          <p:cNvSpPr txBox="true"/>
          <p:nvPr/>
        </p:nvSpPr>
        <p:spPr>
          <a:xfrm rot="0">
            <a:off x="1428750" y="2893395"/>
            <a:ext cx="7405872" cy="1449704"/>
          </a:xfrm>
          <a:prstGeom prst="rect">
            <a:avLst/>
          </a:prstGeom>
        </p:spPr>
        <p:txBody>
          <a:bodyPr anchor="t" rtlCol="false" tIns="0" lIns="0" bIns="0" rIns="0">
            <a:spAutoFit/>
          </a:bodyPr>
          <a:lstStyle/>
          <a:p>
            <a:pPr algn="l" marL="0" indent="0" lvl="0">
              <a:lnSpc>
                <a:spcPts val="3840"/>
              </a:lnSpc>
            </a:pPr>
            <a:r>
              <a:rPr lang="en-US" sz="2400" u="sng">
                <a:solidFill>
                  <a:srgbClr val="000000"/>
                </a:solidFill>
                <a:latin typeface="M+"/>
                <a:ea typeface="M+"/>
                <a:cs typeface="M+"/>
                <a:sym typeface="M+"/>
                <a:hlinkClick r:id="rId4" tooltip="https://brew.sh"/>
              </a:rPr>
              <a:t>Homebrew 公式サイト</a:t>
            </a:r>
            <a:r>
              <a:rPr lang="en-US" sz="2400">
                <a:solidFill>
                  <a:srgbClr val="000000"/>
                </a:solidFill>
                <a:latin typeface="M+"/>
                <a:ea typeface="M+"/>
                <a:cs typeface="M+"/>
                <a:sym typeface="M+"/>
              </a:rPr>
              <a:t> を開</a:t>
            </a:r>
            <a:r>
              <a:rPr lang="en-US" sz="2400">
                <a:solidFill>
                  <a:srgbClr val="000000"/>
                </a:solidFill>
                <a:latin typeface="M+"/>
                <a:ea typeface="M+"/>
                <a:cs typeface="M+"/>
                <a:sym typeface="M+"/>
              </a:rPr>
              <a:t>いて、ページに表示されているインストールコマンドをコピーボタンでコピーして、ターミナルにペーストしてリターン</a:t>
            </a:r>
          </a:p>
        </p:txBody>
      </p:sp>
      <p:sp>
        <p:nvSpPr>
          <p:cNvPr name="TextBox 6" id="6"/>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65</a:t>
            </a:r>
          </a:p>
        </p:txBody>
      </p:sp>
      <p:sp>
        <p:nvSpPr>
          <p:cNvPr name="TextBox 7" id="7"/>
          <p:cNvSpPr txBox="true"/>
          <p:nvPr/>
        </p:nvSpPr>
        <p:spPr>
          <a:xfrm rot="0">
            <a:off x="9144000" y="2893395"/>
            <a:ext cx="7715250" cy="1935479"/>
          </a:xfrm>
          <a:prstGeom prst="rect">
            <a:avLst/>
          </a:prstGeom>
        </p:spPr>
        <p:txBody>
          <a:bodyPr anchor="t" rtlCol="false" tIns="0" lIns="0" bIns="0" rIns="0">
            <a:spAutoFit/>
          </a:bodyPr>
          <a:lstStyle/>
          <a:p>
            <a:pPr algn="l">
              <a:lnSpc>
                <a:spcPts val="3840"/>
              </a:lnSpc>
            </a:pPr>
            <a:r>
              <a:rPr lang="en-US" sz="2400">
                <a:solidFill>
                  <a:srgbClr val="000000"/>
                </a:solidFill>
                <a:latin typeface="M+"/>
                <a:ea typeface="M+"/>
                <a:cs typeface="M+"/>
                <a:sym typeface="M+"/>
              </a:rPr>
              <a:t>最初にパスワードを聞かれるがそれはMacに入るときのパスワード。</a:t>
            </a:r>
          </a:p>
          <a:p>
            <a:pPr algn="l">
              <a:lnSpc>
                <a:spcPts val="3840"/>
              </a:lnSpc>
            </a:pPr>
            <a:r>
              <a:rPr lang="en-US" sz="2400">
                <a:solidFill>
                  <a:srgbClr val="000000"/>
                </a:solidFill>
                <a:latin typeface="M+"/>
                <a:ea typeface="M+"/>
                <a:cs typeface="M+"/>
                <a:sym typeface="M+"/>
              </a:rPr>
              <a:t>パスワード入力文字は画面に表示されないので注意！</a:t>
            </a:r>
          </a:p>
          <a:p>
            <a:pPr algn="l">
              <a:lnSpc>
                <a:spcPts val="3840"/>
              </a:lnSpc>
            </a:pPr>
            <a:r>
              <a:rPr lang="en-US" sz="2400">
                <a:solidFill>
                  <a:srgbClr val="000000"/>
                </a:solidFill>
                <a:latin typeface="M+"/>
                <a:ea typeface="M+"/>
                <a:cs typeface="M+"/>
                <a:sym typeface="M+"/>
              </a:rPr>
              <a:t>終わったらターミナルを開き直す（重要）</a:t>
            </a:r>
          </a:p>
        </p:txBody>
      </p:sp>
    </p:spTree>
  </p:cSld>
  <p:clrMapOvr>
    <a:masterClrMapping/>
  </p:clrMapOvr>
</p:sld>
</file>

<file path=ppt/slides/slide6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gh のインストール（Mac)</a:t>
            </a:r>
          </a:p>
        </p:txBody>
      </p:sp>
      <p:sp>
        <p:nvSpPr>
          <p:cNvPr name="TextBox 3" id="3"/>
          <p:cNvSpPr txBox="true"/>
          <p:nvPr/>
        </p:nvSpPr>
        <p:spPr>
          <a:xfrm rot="0">
            <a:off x="1428750" y="2874345"/>
            <a:ext cx="14920514" cy="6377305"/>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Homebrew インストールしたばかりの人は開き直したターミナルで</a:t>
            </a:r>
          </a:p>
          <a:p>
            <a:pPr algn="l">
              <a:lnSpc>
                <a:spcPts val="4640"/>
              </a:lnSpc>
            </a:pPr>
            <a:r>
              <a:rPr lang="en-US" sz="2900">
                <a:solidFill>
                  <a:srgbClr val="000000"/>
                </a:solidFill>
                <a:latin typeface="M+"/>
                <a:ea typeface="M+"/>
                <a:cs typeface="M+"/>
                <a:sym typeface="M+"/>
              </a:rPr>
              <a:t>そうでない人はターミナルを新たに開いて</a:t>
            </a:r>
          </a:p>
          <a:p>
            <a:pPr algn="l">
              <a:lnSpc>
                <a:spcPts val="4640"/>
              </a:lnSpc>
            </a:pPr>
          </a:p>
          <a:p>
            <a:pPr algn="l">
              <a:lnSpc>
                <a:spcPts val="4640"/>
              </a:lnSpc>
            </a:pPr>
            <a:r>
              <a:rPr lang="en-US" sz="2900" b="true">
                <a:solidFill>
                  <a:srgbClr val="000000"/>
                </a:solidFill>
                <a:latin typeface="M+ Bold"/>
                <a:ea typeface="M+ Bold"/>
                <a:cs typeface="M+ Bold"/>
                <a:sym typeface="M+ Bold"/>
              </a:rPr>
              <a:t>brew install gh</a:t>
            </a:r>
          </a:p>
          <a:p>
            <a:pPr algn="l">
              <a:lnSpc>
                <a:spcPts val="4640"/>
              </a:lnSpc>
            </a:pPr>
          </a:p>
          <a:p>
            <a:pPr algn="l">
              <a:lnSpc>
                <a:spcPts val="4640"/>
              </a:lnSpc>
            </a:pPr>
            <a:r>
              <a:rPr lang="en-US" sz="2900">
                <a:solidFill>
                  <a:srgbClr val="000000"/>
                </a:solidFill>
                <a:latin typeface="M+"/>
                <a:ea typeface="M+"/>
                <a:cs typeface="M+"/>
                <a:sym typeface="M+"/>
              </a:rPr>
              <a:t>を実行して、gh をインストールする。その後、</a:t>
            </a:r>
          </a:p>
          <a:p>
            <a:pPr algn="l">
              <a:lnSpc>
                <a:spcPts val="4640"/>
              </a:lnSpc>
            </a:pPr>
          </a:p>
          <a:p>
            <a:pPr algn="l">
              <a:lnSpc>
                <a:spcPts val="4640"/>
              </a:lnSpc>
            </a:pPr>
            <a:r>
              <a:rPr lang="en-US" sz="2900" b="true">
                <a:solidFill>
                  <a:srgbClr val="000000"/>
                </a:solidFill>
                <a:latin typeface="M+ Bold"/>
                <a:ea typeface="M+ Bold"/>
                <a:cs typeface="M+ Bold"/>
                <a:sym typeface="M+ Bold"/>
              </a:rPr>
              <a:t>gh --version</a:t>
            </a:r>
          </a:p>
          <a:p>
            <a:pPr algn="l">
              <a:lnSpc>
                <a:spcPts val="4640"/>
              </a:lnSpc>
            </a:pPr>
          </a:p>
          <a:p>
            <a:pPr algn="l">
              <a:lnSpc>
                <a:spcPts val="4640"/>
              </a:lnSpc>
            </a:pPr>
            <a:r>
              <a:rPr lang="en-US" sz="2900">
                <a:solidFill>
                  <a:srgbClr val="000000"/>
                </a:solidFill>
                <a:latin typeface="M+"/>
                <a:ea typeface="M+"/>
                <a:cs typeface="M+"/>
                <a:sym typeface="M+"/>
              </a:rPr>
              <a:t>を実行して、“gh version 2.x” などと表示されればインストール成功</a:t>
            </a:r>
          </a:p>
          <a:p>
            <a:pPr algn="l" marL="0" indent="0" lvl="0">
              <a:lnSpc>
                <a:spcPts val="4640"/>
              </a:lnSpc>
            </a:pPr>
            <a:r>
              <a:rPr lang="en-US" sz="2900">
                <a:solidFill>
                  <a:srgbClr val="000000"/>
                </a:solidFill>
                <a:latin typeface="M+"/>
                <a:ea typeface="M+"/>
                <a:cs typeface="M+"/>
                <a:sym typeface="M+"/>
              </a:rPr>
              <a:t>Claude デスクトップアプリを完全に終了して起動し直す</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66</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2943225"/>
            <a:ext cx="8244507" cy="4257675"/>
          </a:xfrm>
          <a:prstGeom prst="rect">
            <a:avLst/>
          </a:prstGeom>
        </p:spPr>
        <p:txBody>
          <a:bodyPr anchor="t" rtlCol="false" tIns="0" lIns="0" bIns="0" rIns="0">
            <a:spAutoFit/>
          </a:bodyPr>
          <a:lstStyle/>
          <a:p>
            <a:pPr algn="l">
              <a:lnSpc>
                <a:spcPts val="4800"/>
              </a:lnSpc>
            </a:pPr>
            <a:r>
              <a:rPr lang="en-US" sz="3000" u="sng">
                <a:solidFill>
                  <a:srgbClr val="000000"/>
                </a:solidFill>
                <a:latin typeface="M+"/>
                <a:ea typeface="M+"/>
                <a:cs typeface="M+"/>
                <a:sym typeface="M+"/>
                <a:hlinkClick r:id="rId2" tooltip="https://cli.github.com"/>
              </a:rPr>
              <a:t>https://cli.github.com</a:t>
            </a:r>
            <a:r>
              <a:rPr lang="en-US" sz="3000">
                <a:solidFill>
                  <a:srgbClr val="000000"/>
                </a:solidFill>
                <a:latin typeface="M+"/>
                <a:ea typeface="M+"/>
                <a:cs typeface="M+"/>
                <a:sym typeface="M+"/>
              </a:rPr>
              <a:t> を開く</a:t>
            </a:r>
          </a:p>
          <a:p>
            <a:pPr algn="l">
              <a:lnSpc>
                <a:spcPts val="4800"/>
              </a:lnSpc>
            </a:pPr>
          </a:p>
          <a:p>
            <a:pPr algn="l" marL="647700" indent="-323850" lvl="1">
              <a:lnSpc>
                <a:spcPts val="4800"/>
              </a:lnSpc>
              <a:buFont typeface="Arial"/>
              <a:buChar char="•"/>
            </a:pPr>
            <a:r>
              <a:rPr lang="en-US" sz="3000">
                <a:solidFill>
                  <a:srgbClr val="000000"/>
                </a:solidFill>
                <a:latin typeface="M+"/>
                <a:ea typeface="M+"/>
                <a:cs typeface="M+"/>
                <a:sym typeface="M+"/>
              </a:rPr>
              <a:t>最初は winget のコマンドが</a:t>
            </a:r>
            <a:r>
              <a:rPr lang="en-US" sz="3000">
                <a:solidFill>
                  <a:srgbClr val="000000"/>
                </a:solidFill>
                <a:latin typeface="M+"/>
                <a:ea typeface="M+"/>
                <a:cs typeface="M+"/>
                <a:sym typeface="M+"/>
              </a:rPr>
              <a:t>表示されている</a:t>
            </a:r>
          </a:p>
          <a:p>
            <a:pPr algn="l" marL="647700" indent="-323850" lvl="1">
              <a:lnSpc>
                <a:spcPts val="4800"/>
              </a:lnSpc>
              <a:buFont typeface="Arial"/>
              <a:buChar char="•"/>
            </a:pPr>
            <a:r>
              <a:rPr lang="en-US" sz="3000">
                <a:solidFill>
                  <a:srgbClr val="000000"/>
                </a:solidFill>
                <a:latin typeface="M+"/>
                <a:ea typeface="M+"/>
                <a:cs typeface="M+"/>
                <a:sym typeface="M+"/>
              </a:rPr>
              <a:t>左のボタンのプルダウン（▼）→「Windows — Download MSI」を選ぶ</a:t>
            </a:r>
          </a:p>
          <a:p>
            <a:pPr algn="l" marL="647700" indent="-323850" lvl="1">
              <a:lnSpc>
                <a:spcPts val="4800"/>
              </a:lnSpc>
              <a:buFont typeface="Arial"/>
              <a:buChar char="•"/>
            </a:pPr>
            <a:r>
              <a:rPr lang="en-US" sz="3000">
                <a:solidFill>
                  <a:srgbClr val="000000"/>
                </a:solidFill>
                <a:latin typeface="M+"/>
                <a:ea typeface="M+"/>
                <a:cs typeface="M+"/>
                <a:sym typeface="M+"/>
              </a:rPr>
              <a:t>ボタンが「Download for Windows」に変わるので、それを押す</a:t>
            </a:r>
          </a:p>
        </p:txBody>
      </p:sp>
      <p:sp>
        <p:nvSpPr>
          <p:cNvPr name="Freeform 3" id="3"/>
          <p:cNvSpPr/>
          <p:nvPr/>
        </p:nvSpPr>
        <p:spPr>
          <a:xfrm flipH="false" flipV="false" rot="0">
            <a:off x="10372796" y="3086100"/>
            <a:ext cx="6486454" cy="4266871"/>
          </a:xfrm>
          <a:custGeom>
            <a:avLst/>
            <a:gdLst/>
            <a:ahLst/>
            <a:cxnLst/>
            <a:rect r="r" b="b" t="t" l="l"/>
            <a:pathLst>
              <a:path h="4266871" w="6486454">
                <a:moveTo>
                  <a:pt x="0" y="0"/>
                </a:moveTo>
                <a:lnTo>
                  <a:pt x="6486454" y="0"/>
                </a:lnTo>
                <a:lnTo>
                  <a:pt x="6486454" y="4266871"/>
                </a:lnTo>
                <a:lnTo>
                  <a:pt x="0" y="4266871"/>
                </a:lnTo>
                <a:lnTo>
                  <a:pt x="0" y="0"/>
                </a:lnTo>
                <a:close/>
              </a:path>
            </a:pathLst>
          </a:custGeom>
          <a:blipFill>
            <a:blip r:embed="rId3"/>
            <a:stretch>
              <a:fillRect l="0" t="0" r="0" b="0"/>
            </a:stretch>
          </a:blipFill>
        </p:spPr>
      </p:sp>
      <p:sp>
        <p:nvSpPr>
          <p:cNvPr name="TextBox 4" id="4"/>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gh のインス</a:t>
            </a:r>
            <a:r>
              <a:rPr lang="en-US" sz="7200">
                <a:solidFill>
                  <a:srgbClr val="000000"/>
                </a:solidFill>
                <a:latin typeface="M+"/>
                <a:ea typeface="M+"/>
                <a:cs typeface="M+"/>
                <a:sym typeface="M+"/>
              </a:rPr>
              <a:t>トール（Windows）</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67</a:t>
            </a:r>
          </a:p>
        </p:txBody>
      </p:sp>
      <p:sp>
        <p:nvSpPr>
          <p:cNvPr name="TextBox 6" id="6"/>
          <p:cNvSpPr txBox="true"/>
          <p:nvPr/>
        </p:nvSpPr>
        <p:spPr>
          <a:xfrm rot="0">
            <a:off x="1428750" y="8048625"/>
            <a:ext cx="15430500" cy="1209675"/>
          </a:xfrm>
          <a:prstGeom prst="rect">
            <a:avLst/>
          </a:prstGeom>
        </p:spPr>
        <p:txBody>
          <a:bodyPr anchor="t" rtlCol="false" tIns="0" lIns="0" bIns="0" rIns="0">
            <a:spAutoFit/>
          </a:bodyPr>
          <a:lstStyle/>
          <a:p>
            <a:pPr algn="l" marL="0" indent="0" lvl="0">
              <a:lnSpc>
                <a:spcPts val="4800"/>
              </a:lnSpc>
            </a:pPr>
            <a:r>
              <a:rPr lang="en-US" sz="3000">
                <a:solidFill>
                  <a:srgbClr val="000000"/>
                </a:solidFill>
                <a:latin typeface="M+"/>
                <a:ea typeface="M+"/>
                <a:cs typeface="M+"/>
                <a:sym typeface="M+"/>
              </a:rPr>
              <a:t>.msi をダブルクリック → Next → Next → Install → Finish（選ぶところはない）</a:t>
            </a:r>
          </a:p>
          <a:p>
            <a:pPr algn="l" marL="0" indent="0" lvl="0">
              <a:lnSpc>
                <a:spcPts val="4800"/>
              </a:lnSpc>
            </a:pPr>
            <a:r>
              <a:rPr lang="en-US" sz="3000">
                <a:solidFill>
                  <a:srgbClr val="000000"/>
                </a:solidFill>
                <a:latin typeface="M+"/>
                <a:ea typeface="M+"/>
                <a:cs typeface="M+"/>
                <a:sym typeface="M+"/>
              </a:rPr>
              <a:t>入れ終わったら Claude デスクトップアプリを完全に終了して起動し直す</a:t>
            </a:r>
          </a:p>
        </p:txBody>
      </p:sp>
      <p:sp>
        <p:nvSpPr>
          <p:cNvPr name="AutoShape 7" id="7"/>
          <p:cNvSpPr/>
          <p:nvPr/>
        </p:nvSpPr>
        <p:spPr>
          <a:xfrm>
            <a:off x="10739852" y="4877634"/>
            <a:ext cx="1149172" cy="266171"/>
          </a:xfrm>
          <a:prstGeom prst="line">
            <a:avLst/>
          </a:prstGeom>
          <a:ln cap="rnd" w="152400">
            <a:solidFill>
              <a:srgbClr val="FF5757"/>
            </a:solidFill>
            <a:prstDash val="solid"/>
            <a:headEnd type="none" len="sm" w="sm"/>
            <a:tailEnd type="triangle" len="med" w="lg"/>
          </a:ln>
        </p:spPr>
      </p:sp>
      <p:sp>
        <p:nvSpPr>
          <p:cNvPr name="AutoShape 8" id="8"/>
          <p:cNvSpPr/>
          <p:nvPr/>
        </p:nvSpPr>
        <p:spPr>
          <a:xfrm flipH="true" flipV="true">
            <a:off x="13055390" y="6434214"/>
            <a:ext cx="745723" cy="199816"/>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6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gh で GitHub にログインする</a:t>
            </a:r>
          </a:p>
        </p:txBody>
      </p:sp>
      <p:sp>
        <p:nvSpPr>
          <p:cNvPr name="TextBox 3" id="3"/>
          <p:cNvSpPr txBox="true"/>
          <p:nvPr/>
        </p:nvSpPr>
        <p:spPr>
          <a:xfrm rot="0">
            <a:off x="1428750" y="2883870"/>
            <a:ext cx="14633028" cy="6163310"/>
          </a:xfrm>
          <a:prstGeom prst="rect">
            <a:avLst/>
          </a:prstGeom>
        </p:spPr>
        <p:txBody>
          <a:bodyPr anchor="t" rtlCol="false" tIns="0" lIns="0" bIns="0" rIns="0">
            <a:spAutoFit/>
          </a:bodyPr>
          <a:lstStyle/>
          <a:p>
            <a:pPr algn="l">
              <a:lnSpc>
                <a:spcPts val="4480"/>
              </a:lnSpc>
            </a:pPr>
            <a:r>
              <a:rPr lang="en-US" sz="2800">
                <a:solidFill>
                  <a:srgbClr val="000000"/>
                </a:solidFill>
                <a:latin typeface="M+"/>
                <a:ea typeface="M+"/>
                <a:cs typeface="M+"/>
                <a:sym typeface="M+"/>
              </a:rPr>
              <a:t>ターミナルで下記のコマンドを実行する。</a:t>
            </a:r>
          </a:p>
          <a:p>
            <a:pPr algn="l">
              <a:lnSpc>
                <a:spcPts val="4480"/>
              </a:lnSpc>
            </a:pPr>
          </a:p>
          <a:p>
            <a:pPr algn="l">
              <a:lnSpc>
                <a:spcPts val="4480"/>
              </a:lnSpc>
            </a:pPr>
            <a:r>
              <a:rPr lang="en-US" sz="2800" b="true">
                <a:solidFill>
                  <a:srgbClr val="000000"/>
                </a:solidFill>
                <a:latin typeface="M+ Bold"/>
                <a:ea typeface="M+ Bold"/>
                <a:cs typeface="M+ Bold"/>
                <a:sym typeface="M+ Bold"/>
              </a:rPr>
              <a:t>gh auth login</a:t>
            </a:r>
          </a:p>
          <a:p>
            <a:pPr algn="l">
              <a:lnSpc>
                <a:spcPts val="4480"/>
              </a:lnSpc>
            </a:pPr>
          </a:p>
          <a:p>
            <a:pPr algn="l">
              <a:lnSpc>
                <a:spcPts val="4480"/>
              </a:lnSpc>
            </a:pPr>
            <a:r>
              <a:rPr lang="en-US" sz="2800">
                <a:solidFill>
                  <a:srgbClr val="000000"/>
                </a:solidFill>
                <a:latin typeface="M+"/>
                <a:ea typeface="M+"/>
                <a:cs typeface="M+"/>
                <a:sym typeface="M+"/>
              </a:rPr>
              <a:t>質問が順に出るので、全部改行で進む：</a:t>
            </a:r>
          </a:p>
          <a:p>
            <a:pPr algn="l" marL="604521" indent="-302261" lvl="1">
              <a:lnSpc>
                <a:spcPts val="4480"/>
              </a:lnSpc>
              <a:buFont typeface="Arial"/>
              <a:buChar char="•"/>
            </a:pPr>
            <a:r>
              <a:rPr lang="en-US" sz="2800">
                <a:solidFill>
                  <a:srgbClr val="000000"/>
                </a:solidFill>
                <a:latin typeface="M+"/>
                <a:ea typeface="M+"/>
                <a:cs typeface="M+"/>
                <a:sym typeface="M+"/>
              </a:rPr>
              <a:t>What account do you want to log into? → GitHub.com</a:t>
            </a:r>
          </a:p>
          <a:p>
            <a:pPr algn="l" marL="604521" indent="-302261" lvl="1">
              <a:lnSpc>
                <a:spcPts val="4480"/>
              </a:lnSpc>
              <a:buFont typeface="Arial"/>
              <a:buChar char="•"/>
            </a:pPr>
            <a:r>
              <a:rPr lang="en-US" sz="2800">
                <a:solidFill>
                  <a:srgbClr val="000000"/>
                </a:solidFill>
                <a:latin typeface="M+"/>
                <a:ea typeface="M+"/>
                <a:cs typeface="M+"/>
                <a:sym typeface="M+"/>
              </a:rPr>
              <a:t>What is your preferred protocol for Git operations on this host? → HTTPS</a:t>
            </a:r>
          </a:p>
          <a:p>
            <a:pPr algn="l" marL="604521" indent="-302261" lvl="1">
              <a:lnSpc>
                <a:spcPts val="4480"/>
              </a:lnSpc>
              <a:buFont typeface="Arial"/>
              <a:buChar char="•"/>
            </a:pPr>
            <a:r>
              <a:rPr lang="en-US" sz="2800">
                <a:solidFill>
                  <a:srgbClr val="000000"/>
                </a:solidFill>
                <a:latin typeface="M+"/>
                <a:ea typeface="M+"/>
                <a:cs typeface="M+"/>
                <a:sym typeface="M+"/>
              </a:rPr>
              <a:t>Authenticate Git with your GitHub credentials? → Y</a:t>
            </a:r>
          </a:p>
          <a:p>
            <a:pPr algn="l" marL="604521" indent="-302261" lvl="1">
              <a:lnSpc>
                <a:spcPts val="4480"/>
              </a:lnSpc>
              <a:buFont typeface="Arial"/>
              <a:buChar char="•"/>
            </a:pPr>
            <a:r>
              <a:rPr lang="en-US" sz="2800">
                <a:solidFill>
                  <a:srgbClr val="000000"/>
                </a:solidFill>
                <a:latin typeface="M+"/>
                <a:ea typeface="M+"/>
                <a:cs typeface="M+"/>
                <a:sym typeface="M+"/>
              </a:rPr>
              <a:t>How would you like to authenticate GitHub CLI? → Login with a web browser</a:t>
            </a:r>
          </a:p>
          <a:p>
            <a:pPr algn="l" marL="0" indent="0" lvl="0">
              <a:lnSpc>
                <a:spcPts val="4480"/>
              </a:lnSpc>
            </a:pPr>
            <a:r>
              <a:rPr lang="en-US" sz="2800">
                <a:solidFill>
                  <a:srgbClr val="000000"/>
                </a:solidFill>
                <a:latin typeface="M+"/>
                <a:ea typeface="M+"/>
                <a:cs typeface="M+"/>
                <a:sym typeface="M+"/>
              </a:rPr>
              <a:t>ワンタイムコードが表示されるので、自動で開いたブラウザ画面に貼り付ける。GitHub のログイン画面で承認すれば完了。</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68</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GitHub 側のリポジトリ作成とpush</a:t>
            </a:r>
          </a:p>
        </p:txBody>
      </p:sp>
      <p:sp>
        <p:nvSpPr>
          <p:cNvPr name="TextBox 3" id="3"/>
          <p:cNvSpPr txBox="true"/>
          <p:nvPr/>
        </p:nvSpPr>
        <p:spPr>
          <a:xfrm rot="0">
            <a:off x="1428750" y="2864820"/>
            <a:ext cx="15430500" cy="6086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Claudeデスクトップアプリ（git-testフォルダ）にて</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GitHubに非公開のリポジトリ git-test を作って、今のフォルダの内容をpushして</a:t>
            </a:r>
          </a:p>
          <a:p>
            <a:pPr algn="l">
              <a:lnSpc>
                <a:spcPts val="4800"/>
              </a:lnSpc>
            </a:pPr>
          </a:p>
          <a:p>
            <a:pPr algn="l">
              <a:lnSpc>
                <a:spcPts val="4800"/>
              </a:lnSpc>
            </a:pPr>
            <a:r>
              <a:rPr lang="en-US" sz="3000">
                <a:solidFill>
                  <a:srgbClr val="000000"/>
                </a:solidFill>
                <a:latin typeface="M+"/>
                <a:ea typeface="M+"/>
                <a:cs typeface="M+"/>
                <a:sym typeface="M+"/>
              </a:rPr>
              <a:t>または</a:t>
            </a:r>
          </a:p>
          <a:p>
            <a:pPr algn="l">
              <a:lnSpc>
                <a:spcPts val="4800"/>
              </a:lnSpc>
            </a:pPr>
            <a:r>
              <a:rPr lang="en-US" sz="3000" b="true">
                <a:solidFill>
                  <a:srgbClr val="5170FF"/>
                </a:solidFill>
                <a:latin typeface="M+ Bold"/>
                <a:ea typeface="M+ Bold"/>
                <a:cs typeface="M+ Bold"/>
                <a:sym typeface="M+ Bold"/>
              </a:rPr>
              <a:t>gh repo create git-test --private --source=. --remote=origin --push</a:t>
            </a:r>
          </a:p>
          <a:p>
            <a:pPr algn="l">
              <a:lnSpc>
                <a:spcPts val="4800"/>
              </a:lnSpc>
            </a:pPr>
          </a:p>
          <a:p>
            <a:pPr algn="l">
              <a:lnSpc>
                <a:spcPts val="4800"/>
              </a:lnSpc>
            </a:pPr>
            <a:r>
              <a:rPr lang="en-US" sz="3000" u="sng">
                <a:solidFill>
                  <a:srgbClr val="000000"/>
                </a:solidFill>
                <a:latin typeface="M+"/>
                <a:ea typeface="M+"/>
                <a:cs typeface="M+"/>
                <a:sym typeface="M+"/>
                <a:hlinkClick r:id="rId2" tooltip="https://github.com"/>
              </a:rPr>
              <a:t>GitHub のサイト</a:t>
            </a:r>
            <a:r>
              <a:rPr lang="en-US" sz="3000">
                <a:solidFill>
                  <a:srgbClr val="000000"/>
                </a:solidFill>
                <a:latin typeface="M+"/>
                <a:ea typeface="M+"/>
                <a:cs typeface="M+"/>
                <a:sym typeface="M+"/>
              </a:rPr>
              <a:t>に行って、リポジトリ git-test ができたのを確認しよう！</a:t>
            </a:r>
          </a:p>
          <a:p>
            <a:pPr algn="l" marL="0" indent="0" lvl="0">
              <a:lnSpc>
                <a:spcPts val="4800"/>
              </a:lnSpc>
            </a:pPr>
            <a:r>
              <a:rPr lang="en-US" sz="3000">
                <a:solidFill>
                  <a:srgbClr val="000000"/>
                </a:solidFill>
                <a:latin typeface="M+"/>
                <a:ea typeface="M+"/>
                <a:cs typeface="M+"/>
                <a:sym typeface="M+"/>
              </a:rPr>
              <a:t>README.md の内容も見てね！</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69</a:t>
            </a:r>
          </a:p>
        </p:txBody>
      </p:sp>
    </p:spTree>
  </p:cSld>
  <p:clrMapOvr>
    <a:masterClrMapping/>
  </p:clrMapOvr>
</p:sld>
</file>

<file path=ppt/slides/slide7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2883870"/>
            <a:ext cx="15430500" cy="5601335"/>
          </a:xfrm>
          <a:prstGeom prst="rect">
            <a:avLst/>
          </a:prstGeom>
        </p:spPr>
        <p:txBody>
          <a:bodyPr anchor="t" rtlCol="false" tIns="0" lIns="0" bIns="0" rIns="0">
            <a:spAutoFit/>
          </a:bodyPr>
          <a:lstStyle/>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カフェオレについて約200文字の短文をREADME.mdに足して</a:t>
            </a:r>
          </a:p>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プッシュして</a:t>
            </a:r>
          </a:p>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AI使う人でGitHub使ってないとやばい！的な煽りコピーを3つpublic/index.htmlに足して</a:t>
            </a:r>
          </a:p>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push</a:t>
            </a:r>
          </a:p>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タコライスのレシピを約100文字でREADME.mdに書いてpush</a:t>
            </a:r>
          </a:p>
        </p:txBody>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日々の運用</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70</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 Git と GitHub の初歩を習得</a:t>
            </a:r>
          </a:p>
        </p:txBody>
      </p:sp>
      <p:sp>
        <p:nvSpPr>
          <p:cNvPr name="TextBox 3" id="3"/>
          <p:cNvSpPr txBox="true"/>
          <p:nvPr/>
        </p:nvSpPr>
        <p:spPr>
          <a:xfrm rot="0">
            <a:off x="1428750" y="2864820"/>
            <a:ext cx="15205511" cy="1209675"/>
          </a:xfrm>
          <a:prstGeom prst="rect">
            <a:avLst/>
          </a:prstGeom>
        </p:spPr>
        <p:txBody>
          <a:bodyPr anchor="t" rtlCol="false" tIns="0" lIns="0" bIns="0" rIns="0">
            <a:spAutoFit/>
          </a:bodyPr>
          <a:lstStyle/>
          <a:p>
            <a:pPr algn="ctr">
              <a:lnSpc>
                <a:spcPts val="4800"/>
              </a:lnSpc>
            </a:pPr>
            <a:r>
              <a:rPr lang="en-US" sz="3000">
                <a:solidFill>
                  <a:srgbClr val="000000"/>
                </a:solidFill>
                <a:latin typeface="M+"/>
                <a:ea typeface="M+"/>
                <a:cs typeface="M+"/>
                <a:sym typeface="M+"/>
              </a:rPr>
              <a:t>Git / GitHub / コミット / リポジトリ / プッシュ の意味を理解し</a:t>
            </a:r>
          </a:p>
          <a:p>
            <a:pPr algn="ctr" marL="0" indent="0" lvl="0">
              <a:lnSpc>
                <a:spcPts val="4800"/>
              </a:lnSpc>
            </a:pPr>
            <a:r>
              <a:rPr lang="en-US" sz="3000">
                <a:solidFill>
                  <a:srgbClr val="000000"/>
                </a:solidFill>
                <a:latin typeface="M+"/>
                <a:ea typeface="M+"/>
                <a:cs typeface="M+"/>
                <a:sym typeface="M+"/>
              </a:rPr>
              <a:t>一通り使いこなせるようになりました。おめでとうございます🎉</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71</a:t>
            </a:r>
          </a:p>
        </p:txBody>
      </p:sp>
      <p:sp>
        <p:nvSpPr>
          <p:cNvPr name="Freeform 5" id="5"/>
          <p:cNvSpPr/>
          <p:nvPr/>
        </p:nvSpPr>
        <p:spPr>
          <a:xfrm flipH="false" flipV="false" rot="0">
            <a:off x="4449239" y="4484070"/>
            <a:ext cx="9389521" cy="5040999"/>
          </a:xfrm>
          <a:custGeom>
            <a:avLst/>
            <a:gdLst/>
            <a:ahLst/>
            <a:cxnLst/>
            <a:rect r="r" b="b" t="t" l="l"/>
            <a:pathLst>
              <a:path h="5040999" w="9389521">
                <a:moveTo>
                  <a:pt x="0" y="0"/>
                </a:moveTo>
                <a:lnTo>
                  <a:pt x="9389522" y="0"/>
                </a:lnTo>
                <a:lnTo>
                  <a:pt x="9389522" y="5040999"/>
                </a:lnTo>
                <a:lnTo>
                  <a:pt x="0" y="5040999"/>
                </a:lnTo>
                <a:lnTo>
                  <a:pt x="0" y="0"/>
                </a:lnTo>
                <a:close/>
              </a:path>
            </a:pathLst>
          </a:custGeom>
          <a:blipFill>
            <a:blip r:embed="rId2"/>
            <a:stretch>
              <a:fillRect l="0" t="0" r="0" b="0"/>
            </a:stretch>
          </a:blipFill>
        </p:spPr>
      </p:sp>
    </p:spTree>
  </p:cSld>
  <p:clrMapOvr>
    <a:masterClrMapping/>
  </p:clrMapOvr>
</p:sld>
</file>

<file path=ppt/slides/slide7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 </a:t>
            </a:r>
            <a:r>
              <a:rPr lang="en-US" sz="7200">
                <a:solidFill>
                  <a:srgbClr val="000000"/>
                </a:solidFill>
                <a:latin typeface="M+"/>
                <a:ea typeface="M+"/>
                <a:cs typeface="M+"/>
                <a:sym typeface="M+"/>
              </a:rPr>
              <a:t>やってみよう！</a:t>
            </a:r>
          </a:p>
        </p:txBody>
      </p:sp>
      <p:sp>
        <p:nvSpPr>
          <p:cNvPr name="TextBox 3" id="3"/>
          <p:cNvSpPr txBox="true"/>
          <p:nvPr/>
        </p:nvSpPr>
        <p:spPr>
          <a:xfrm rot="0">
            <a:off x="1428750" y="2864820"/>
            <a:ext cx="15430500" cy="24288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Wrangler でデプロイした Web サイトを Git/GitHub 管理してみよう！</a:t>
            </a:r>
          </a:p>
          <a:p>
            <a:pPr algn="l">
              <a:lnSpc>
                <a:spcPts val="4800"/>
              </a:lnSpc>
            </a:pPr>
          </a:p>
          <a:p>
            <a:pPr algn="l">
              <a:lnSpc>
                <a:spcPts val="4800"/>
              </a:lnSpc>
            </a:pPr>
            <a:r>
              <a:rPr lang="en-US" sz="3000">
                <a:solidFill>
                  <a:srgbClr val="000000"/>
                </a:solidFill>
                <a:latin typeface="M+"/>
                <a:ea typeface="M+"/>
                <a:cs typeface="M+"/>
                <a:sym typeface="M+"/>
              </a:rPr>
              <a:t>「Git管理したい」と頼めばOK！</a:t>
            </a:r>
          </a:p>
          <a:p>
            <a:pPr algn="l" marL="0" indent="0" lvl="0">
              <a:lnSpc>
                <a:spcPts val="4800"/>
              </a:lnSpc>
            </a:pPr>
            <a:r>
              <a:rPr lang="en-US" sz="3000">
                <a:solidFill>
                  <a:srgbClr val="000000"/>
                </a:solidFill>
                <a:latin typeface="M+"/>
                <a:ea typeface="M+"/>
                <a:cs typeface="M+"/>
                <a:sym typeface="M+"/>
              </a:rPr>
              <a:t>（裏で git init が動く）</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72</a:t>
            </a: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bg>
      <p:bgPr>
        <a:solidFill>
          <a:srgbClr val="B39DDB"/>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73</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開発基礎</a:t>
            </a:r>
          </a:p>
          <a:p>
            <a:pPr algn="ctr" marL="0" indent="0" lvl="0">
              <a:lnSpc>
                <a:spcPts val="10080"/>
              </a:lnSpc>
              <a:spcBef>
                <a:spcPct val="0"/>
              </a:spcBef>
            </a:pPr>
            <a:r>
              <a:rPr lang="en-US" sz="7200">
                <a:solidFill>
                  <a:srgbClr val="FFFFFF"/>
                </a:solidFill>
                <a:latin typeface="M+"/>
                <a:ea typeface="M+"/>
                <a:cs typeface="M+"/>
                <a:sym typeface="M+"/>
              </a:rPr>
              <a:t>作業メモの管理</a:t>
            </a:r>
          </a:p>
        </p:txBody>
      </p:sp>
      <p:sp>
        <p:nvSpPr>
          <p:cNvPr name="TextBox 4" id="4"/>
          <p:cNvSpPr txBox="true"/>
          <p:nvPr/>
        </p:nvSpPr>
        <p:spPr>
          <a:xfrm rot="0">
            <a:off x="3694063" y="8715375"/>
            <a:ext cx="10899874" cy="542925"/>
          </a:xfrm>
          <a:prstGeom prst="rect">
            <a:avLst/>
          </a:prstGeom>
        </p:spPr>
        <p:txBody>
          <a:bodyPr anchor="t" rtlCol="false" tIns="0" lIns="0" bIns="0" rIns="0">
            <a:spAutoFit/>
          </a:bodyPr>
          <a:lstStyle/>
          <a:p>
            <a:pPr algn="ctr">
              <a:lnSpc>
                <a:spcPts val="4200"/>
              </a:lnSpc>
            </a:pPr>
            <a:r>
              <a:rPr lang="en-US" b="true" sz="3000">
                <a:solidFill>
                  <a:srgbClr val="FFFFFF"/>
                </a:solidFill>
                <a:latin typeface="M+ Bold"/>
                <a:ea typeface="M+ Bold"/>
                <a:cs typeface="M+ Bold"/>
                <a:sym typeface="M+ Bold"/>
                <a:hlinkClick r:id="rId2" tooltip="https://vibecodingnotes.com/guide-in-repo-notes/"/>
              </a:rPr>
              <a:t>[IRN] </a:t>
            </a:r>
            <a:r>
              <a:rPr lang="en-US" b="true" sz="3000" u="sng">
                <a:solidFill>
                  <a:srgbClr val="FFFFFF"/>
                </a:solidFill>
                <a:latin typeface="M+ Bold"/>
                <a:ea typeface="M+ Bold"/>
                <a:cs typeface="M+ Bold"/>
                <a:sym typeface="M+ Bold"/>
                <a:hlinkClick r:id="rId3" tooltip="https://vibecodingnotes.com/guide-in-repo-notes/"/>
              </a:rPr>
              <a:t>https://vibecodingnotes.com/guide-in-repo-notes/</a:t>
            </a:r>
          </a:p>
        </p:txBody>
      </p:sp>
    </p:spTree>
  </p:cSld>
  <p:clrMapOvr>
    <a:masterClrMapping/>
  </p:clrMapOvr>
</p:sld>
</file>

<file path=ppt/slides/slide7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strike="noStrike" u="none">
                <a:solidFill>
                  <a:srgbClr val="000000"/>
                </a:solidFill>
                <a:latin typeface="M+"/>
                <a:ea typeface="M+"/>
                <a:cs typeface="M+"/>
                <a:sym typeface="M+"/>
              </a:rPr>
              <a:t>「覚えておいて」の行き先</a:t>
            </a:r>
          </a:p>
        </p:txBody>
      </p:sp>
      <p:sp>
        <p:nvSpPr>
          <p:cNvPr name="TextBox 3" id="3"/>
          <p:cNvSpPr txBox="true"/>
          <p:nvPr/>
        </p:nvSpPr>
        <p:spPr>
          <a:xfrm rot="0">
            <a:off x="1428750" y="2874345"/>
            <a:ext cx="15430500" cy="6377305"/>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セッションをまたぐと経緯が消える。</a:t>
            </a:r>
          </a:p>
          <a:p>
            <a:pPr algn="l">
              <a:lnSpc>
                <a:spcPts val="4640"/>
              </a:lnSpc>
            </a:pPr>
            <a:r>
              <a:rPr lang="en-US" sz="2900">
                <a:solidFill>
                  <a:srgbClr val="000000"/>
                </a:solidFill>
                <a:latin typeface="M+"/>
                <a:ea typeface="M+"/>
                <a:cs typeface="M+"/>
                <a:sym typeface="M+"/>
              </a:rPr>
              <a:t>新しいクロコは、前回何を検討して何を捨てたかを知らない。</a:t>
            </a:r>
          </a:p>
          <a:p>
            <a:pPr algn="l">
              <a:lnSpc>
                <a:spcPts val="4640"/>
              </a:lnSpc>
            </a:pPr>
          </a:p>
          <a:p>
            <a:pPr algn="l">
              <a:lnSpc>
                <a:spcPts val="4640"/>
              </a:lnSpc>
            </a:pPr>
            <a:r>
              <a:rPr lang="en-US" sz="2900">
                <a:solidFill>
                  <a:srgbClr val="000000"/>
                </a:solidFill>
                <a:latin typeface="M+"/>
                <a:ea typeface="M+"/>
                <a:cs typeface="M+"/>
                <a:sym typeface="M+"/>
              </a:rPr>
              <a:t>だからといって「これ覚えておいて」と頼むと、行き先をクロコが自分で決めてしまう。</a:t>
            </a:r>
          </a:p>
          <a:p>
            <a:pPr algn="l">
              <a:lnSpc>
                <a:spcPts val="4640"/>
              </a:lnSpc>
            </a:pPr>
          </a:p>
          <a:p>
            <a:pPr algn="l" marL="626111" indent="-313055" lvl="1">
              <a:lnSpc>
                <a:spcPts val="4640"/>
              </a:lnSpc>
              <a:buFont typeface="Arial"/>
              <a:buChar char="•"/>
            </a:pPr>
            <a:r>
              <a:rPr lang="en-US" sz="2900">
                <a:solidFill>
                  <a:srgbClr val="000000"/>
                </a:solidFill>
                <a:latin typeface="M+"/>
                <a:ea typeface="M+"/>
                <a:cs typeface="M+"/>
                <a:sym typeface="M+"/>
              </a:rPr>
              <a:t>CLAUDE.md に書かれる</a:t>
            </a:r>
          </a:p>
          <a:p>
            <a:pPr algn="l" marL="1252221" indent="-417407" lvl="2">
              <a:lnSpc>
                <a:spcPts val="4640"/>
              </a:lnSpc>
              <a:buFont typeface="Arial"/>
              <a:buChar char="⚬"/>
            </a:pPr>
            <a:r>
              <a:rPr lang="en-US" sz="2900">
                <a:solidFill>
                  <a:srgbClr val="000000"/>
                </a:solidFill>
                <a:latin typeface="M+"/>
                <a:ea typeface="M+"/>
                <a:cs typeface="M+"/>
                <a:sym typeface="M+"/>
              </a:rPr>
              <a:t>毎回まるごと読み込まれるので重くなる</a:t>
            </a:r>
          </a:p>
          <a:p>
            <a:pPr algn="l" marL="626111" indent="-313055" lvl="1">
              <a:lnSpc>
                <a:spcPts val="4640"/>
              </a:lnSpc>
              <a:buFont typeface="Arial"/>
              <a:buChar char="•"/>
            </a:pPr>
            <a:r>
              <a:rPr lang="en-US" sz="2900">
                <a:solidFill>
                  <a:srgbClr val="000000"/>
                </a:solidFill>
                <a:latin typeface="M+"/>
                <a:ea typeface="M+"/>
                <a:cs typeface="M+"/>
                <a:sym typeface="M+"/>
              </a:rPr>
              <a:t>ツールのメモリ機能に書かれる</a:t>
            </a:r>
          </a:p>
          <a:p>
            <a:pPr algn="l" marL="1252221" indent="-417407" lvl="2">
              <a:lnSpc>
                <a:spcPts val="4640"/>
              </a:lnSpc>
              <a:buFont typeface="Arial"/>
              <a:buChar char="⚬"/>
            </a:pPr>
            <a:r>
              <a:rPr lang="en-US" sz="2900">
                <a:solidFill>
                  <a:srgbClr val="000000"/>
                </a:solidFill>
                <a:latin typeface="M+"/>
                <a:ea typeface="M+"/>
                <a:cs typeface="M+"/>
                <a:sym typeface="M+"/>
              </a:rPr>
              <a:t>作業フォルダの外。Codex からも自分からも見えない</a:t>
            </a:r>
          </a:p>
          <a:p>
            <a:pPr algn="l">
              <a:lnSpc>
                <a:spcPts val="4640"/>
              </a:lnSpc>
            </a:pPr>
          </a:p>
          <a:p>
            <a:pPr algn="l" marL="0" indent="0" lvl="0">
              <a:lnSpc>
                <a:spcPts val="4640"/>
              </a:lnSpc>
            </a:pPr>
            <a:r>
              <a:rPr lang="en-US" sz="2900">
                <a:solidFill>
                  <a:srgbClr val="000000"/>
                </a:solidFill>
                <a:latin typeface="M+"/>
                <a:ea typeface="M+"/>
                <a:cs typeface="M+"/>
                <a:sym typeface="M+"/>
              </a:rPr>
              <a:t>メモはAIには読んでほしい。ただし目に見えるところで、自分の手で管理したい。</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74</a:t>
            </a:r>
          </a:p>
        </p:txBody>
      </p:sp>
    </p:spTree>
  </p:cSld>
  <p:clrMapOvr>
    <a:masterClrMapping/>
  </p:clrMapOvr>
</p:sld>
</file>

<file path=ppt/slides/slide7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just" marL="0" indent="0" lvl="0">
              <a:lnSpc>
                <a:spcPts val="11520"/>
              </a:lnSpc>
            </a:pPr>
            <a:r>
              <a:rPr lang="en-US" sz="7200" strike="noStrike" u="none">
                <a:solidFill>
                  <a:srgbClr val="000000"/>
                </a:solidFill>
                <a:latin typeface="M+"/>
                <a:ea typeface="M+"/>
                <a:cs typeface="M+"/>
                <a:sym typeface="M+"/>
              </a:rPr>
              <a:t>置き場所は作業フォルダの中</a:t>
            </a:r>
          </a:p>
        </p:txBody>
      </p:sp>
      <p:sp>
        <p:nvSpPr>
          <p:cNvPr name="TextBox 3" id="3"/>
          <p:cNvSpPr txBox="true"/>
          <p:nvPr/>
        </p:nvSpPr>
        <p:spPr>
          <a:xfrm rot="0">
            <a:off x="1428750" y="2864820"/>
            <a:ext cx="14891391" cy="1209675"/>
          </a:xfrm>
          <a:prstGeom prst="rect">
            <a:avLst/>
          </a:prstGeom>
        </p:spPr>
        <p:txBody>
          <a:bodyPr anchor="t" rtlCol="false" tIns="0" lIns="0" bIns="0" rIns="0">
            <a:spAutoFit/>
          </a:bodyPr>
          <a:lstStyle/>
          <a:p>
            <a:pPr algn="just">
              <a:lnSpc>
                <a:spcPts val="4800"/>
              </a:lnSpc>
            </a:pPr>
            <a:r>
              <a:rPr lang="en-US" sz="3000">
                <a:solidFill>
                  <a:srgbClr val="000000"/>
                </a:solidFill>
                <a:latin typeface="M+"/>
                <a:ea typeface="M+"/>
                <a:cs typeface="M+"/>
                <a:sym typeface="M+"/>
              </a:rPr>
              <a:t>毎回読ませるルールは CLAUDE.md、判断の経緯は notes/。</a:t>
            </a:r>
          </a:p>
          <a:p>
            <a:pPr algn="just" marL="0" indent="0" lvl="0">
              <a:lnSpc>
                <a:spcPts val="4800"/>
              </a:lnSpc>
            </a:pPr>
            <a:r>
              <a:rPr lang="en-US" sz="3000">
                <a:solidFill>
                  <a:srgbClr val="000000"/>
                </a:solidFill>
                <a:latin typeface="M+"/>
                <a:ea typeface="M+"/>
                <a:cs typeface="M+"/>
                <a:sym typeface="M+"/>
              </a:rPr>
              <a:t>どちらも作業フォルダ（≒リポジトリ）の中に置く。</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just">
              <a:lnSpc>
                <a:spcPts val="3200"/>
              </a:lnSpc>
            </a:pPr>
            <a:r>
              <a:rPr lang="en-US" sz="2000">
                <a:solidFill>
                  <a:srgbClr val="000000"/>
                </a:solidFill>
                <a:latin typeface="Source Han Sans JP"/>
                <a:ea typeface="Source Han Sans JP"/>
                <a:cs typeface="Source Han Sans JP"/>
                <a:sym typeface="Source Han Sans JP"/>
              </a:rPr>
              <a:t>75</a:t>
            </a:r>
          </a:p>
        </p:txBody>
      </p:sp>
      <p:grpSp>
        <p:nvGrpSpPr>
          <p:cNvPr name="Group 5" id="5"/>
          <p:cNvGrpSpPr/>
          <p:nvPr/>
        </p:nvGrpSpPr>
        <p:grpSpPr>
          <a:xfrm rot="0">
            <a:off x="1428750" y="4541860"/>
            <a:ext cx="9899454" cy="2511678"/>
            <a:chOff x="0" y="0"/>
            <a:chExt cx="2607264" cy="661512"/>
          </a:xfrm>
        </p:grpSpPr>
        <p:sp>
          <p:nvSpPr>
            <p:cNvPr name="Freeform 6" id="6"/>
            <p:cNvSpPr/>
            <p:nvPr/>
          </p:nvSpPr>
          <p:spPr>
            <a:xfrm flipH="false" flipV="false" rot="0">
              <a:off x="0" y="0"/>
              <a:ext cx="2607264" cy="661512"/>
            </a:xfrm>
            <a:custGeom>
              <a:avLst/>
              <a:gdLst/>
              <a:ahLst/>
              <a:cxnLst/>
              <a:rect r="r" b="b" t="t" l="l"/>
              <a:pathLst>
                <a:path h="661512" w="2607264">
                  <a:moveTo>
                    <a:pt x="0" y="0"/>
                  </a:moveTo>
                  <a:lnTo>
                    <a:pt x="2607264" y="0"/>
                  </a:lnTo>
                  <a:lnTo>
                    <a:pt x="2607264" y="661512"/>
                  </a:lnTo>
                  <a:lnTo>
                    <a:pt x="0" y="661512"/>
                  </a:lnTo>
                  <a:close/>
                </a:path>
              </a:pathLst>
            </a:custGeom>
            <a:ln w="9525" cap="sq">
              <a:solidFill>
                <a:srgbClr val="000000"/>
              </a:solidFill>
              <a:prstDash val="solid"/>
              <a:miter/>
            </a:ln>
          </p:spPr>
        </p:sp>
        <p:sp>
          <p:nvSpPr>
            <p:cNvPr name="TextBox 7" id="7"/>
            <p:cNvSpPr txBox="true"/>
            <p:nvPr/>
          </p:nvSpPr>
          <p:spPr>
            <a:xfrm>
              <a:off x="0" y="-38100"/>
              <a:ext cx="2607264" cy="699612"/>
            </a:xfrm>
            <a:prstGeom prst="rect">
              <a:avLst/>
            </a:prstGeom>
          </p:spPr>
          <p:txBody>
            <a:bodyPr anchor="ctr" rtlCol="false" tIns="50800" lIns="50800" bIns="50800" rIns="50800"/>
            <a:lstStyle/>
            <a:p>
              <a:pPr algn="just">
                <a:lnSpc>
                  <a:spcPts val="3079"/>
                </a:lnSpc>
              </a:pPr>
              <a:r>
                <a:rPr lang="en-US" sz="2199">
                  <a:solidFill>
                    <a:srgbClr val="000000"/>
                  </a:solidFill>
                  <a:latin typeface="Source Han Sans JP"/>
                  <a:ea typeface="Source Han Sans JP"/>
                  <a:cs typeface="Source Han Sans JP"/>
                  <a:sym typeface="Source Han Sans JP"/>
                </a:rPr>
                <a:t> myproject/                                                               作業フォルダ</a:t>
              </a:r>
            </a:p>
            <a:p>
              <a:pPr algn="just">
                <a:lnSpc>
                  <a:spcPts val="3079"/>
                </a:lnSpc>
              </a:pPr>
              <a:r>
                <a:rPr lang="en-US" sz="2199">
                  <a:solidFill>
                    <a:srgbClr val="000000"/>
                  </a:solidFill>
                  <a:latin typeface="Source Han Sans JP"/>
                  <a:ea typeface="Source Han Sans JP"/>
                  <a:cs typeface="Source Han Sans JP"/>
                  <a:sym typeface="Source Han Sans JP"/>
                </a:rPr>
                <a:t> </a:t>
              </a:r>
              <a:r>
                <a:rPr lang="en-US" sz="2199">
                  <a:solidFill>
                    <a:srgbClr val="000000"/>
                  </a:solidFill>
                  <a:latin typeface="Source Han Sans JP"/>
                  <a:ea typeface="Source Han Sans JP"/>
                  <a:cs typeface="Source Han Sans JP"/>
                  <a:sym typeface="Source Han Sans JP"/>
                </a:rPr>
                <a:t>　CLAUDE.md                                                        毎回読ませるルール。短く保つ</a:t>
              </a:r>
            </a:p>
            <a:p>
              <a:pPr algn="just">
                <a:lnSpc>
                  <a:spcPts val="3079"/>
                </a:lnSpc>
              </a:pPr>
              <a:r>
                <a:rPr lang="en-US" sz="2199">
                  <a:solidFill>
                    <a:srgbClr val="000000"/>
                  </a:solidFill>
                  <a:latin typeface="Source Han Sans JP"/>
                  <a:ea typeface="Source Han Sans JP"/>
                  <a:cs typeface="Source Han Sans JP"/>
                  <a:sym typeface="Source Han Sans JP"/>
                </a:rPr>
                <a:t> </a:t>
              </a:r>
              <a:r>
                <a:rPr lang="en-US" sz="2199">
                  <a:solidFill>
                    <a:srgbClr val="000000"/>
                  </a:solidFill>
                  <a:latin typeface="Source Han Sans JP"/>
                  <a:ea typeface="Source Han Sans JP"/>
                  <a:cs typeface="Source Han Sans JP"/>
                  <a:sym typeface="Source Han Sans JP"/>
                </a:rPr>
                <a:t>　notes/                                                                    判断の経緯などのメモ置き場</a:t>
              </a:r>
            </a:p>
            <a:p>
              <a:pPr algn="just">
                <a:lnSpc>
                  <a:spcPts val="3079"/>
                </a:lnSpc>
              </a:pPr>
              <a:r>
                <a:rPr lang="en-US" sz="2199">
                  <a:solidFill>
                    <a:srgbClr val="000000"/>
                  </a:solidFill>
                  <a:latin typeface="Source Han Sans JP"/>
                  <a:ea typeface="Source Han Sans JP"/>
                  <a:cs typeface="Source Han Sans JP"/>
                  <a:sym typeface="Source Han Sans JP"/>
                </a:rPr>
                <a:t>          d1-vs-kv-2026-08-01.md                            AIが書くメモ（長くてよい）</a:t>
              </a:r>
            </a:p>
            <a:p>
              <a:pPr algn="just">
                <a:lnSpc>
                  <a:spcPts val="3079"/>
                </a:lnSpc>
              </a:pPr>
              <a:r>
                <a:rPr lang="en-US" sz="2199">
                  <a:solidFill>
                    <a:srgbClr val="000000"/>
                  </a:solidFill>
                  <a:latin typeface="Source Han Sans JP"/>
                  <a:ea typeface="Source Han Sans JP"/>
                  <a:cs typeface="Source Han Sans JP"/>
                  <a:sym typeface="Source Han Sans JP"/>
                </a:rPr>
                <a:t>          login-key-research-2026-08-05.md       AIが書くメモ（長くてよい）</a:t>
              </a:r>
            </a:p>
          </p:txBody>
        </p:sp>
      </p:grpSp>
      <p:sp>
        <p:nvSpPr>
          <p:cNvPr name="TextBox 8" id="8"/>
          <p:cNvSpPr txBox="true"/>
          <p:nvPr/>
        </p:nvSpPr>
        <p:spPr>
          <a:xfrm rot="0">
            <a:off x="1428750" y="7458075"/>
            <a:ext cx="14891391" cy="1667510"/>
          </a:xfrm>
          <a:prstGeom prst="rect">
            <a:avLst/>
          </a:prstGeom>
        </p:spPr>
        <p:txBody>
          <a:bodyPr anchor="t" rtlCol="false" tIns="0" lIns="0" bIns="0" rIns="0">
            <a:spAutoFit/>
          </a:bodyPr>
          <a:lstStyle/>
          <a:p>
            <a:pPr algn="l">
              <a:lnSpc>
                <a:spcPts val="4480"/>
              </a:lnSpc>
            </a:pPr>
            <a:r>
              <a:rPr lang="en-US" sz="2800">
                <a:solidFill>
                  <a:srgbClr val="000000"/>
                </a:solidFill>
                <a:latin typeface="M+"/>
                <a:ea typeface="M+"/>
                <a:cs typeface="M+"/>
                <a:sym typeface="M+"/>
              </a:rPr>
              <a:t>作業フォルダに置く利点</a:t>
            </a:r>
          </a:p>
          <a:p>
            <a:pPr algn="l" marL="604521" indent="-302261" lvl="1">
              <a:lnSpc>
                <a:spcPts val="4480"/>
              </a:lnSpc>
              <a:buFont typeface="Arial"/>
              <a:buChar char="•"/>
            </a:pPr>
            <a:r>
              <a:rPr lang="en-US" sz="2800">
                <a:solidFill>
                  <a:srgbClr val="000000"/>
                </a:solidFill>
                <a:latin typeface="M+"/>
                <a:ea typeface="M+"/>
                <a:cs typeface="M+"/>
                <a:sym typeface="M+"/>
              </a:rPr>
              <a:t>いつもそこにある: 目で確認できる・Codexでもクロコでも読める</a:t>
            </a:r>
          </a:p>
          <a:p>
            <a:pPr algn="l" marL="604521" indent="-302261" lvl="1">
              <a:lnSpc>
                <a:spcPts val="4480"/>
              </a:lnSpc>
              <a:buFont typeface="Arial"/>
              <a:buChar char="•"/>
            </a:pPr>
            <a:r>
              <a:rPr lang="en-US" sz="2800">
                <a:solidFill>
                  <a:srgbClr val="000000"/>
                </a:solidFill>
                <a:latin typeface="M+"/>
                <a:ea typeface="M+"/>
                <a:cs typeface="M+"/>
                <a:sym typeface="M+"/>
              </a:rPr>
              <a:t>Git管理できる: 変更</a:t>
            </a:r>
            <a:r>
              <a:rPr lang="en-US" sz="2800">
                <a:solidFill>
                  <a:srgbClr val="000000"/>
                </a:solidFill>
                <a:latin typeface="M+"/>
                <a:ea typeface="M+"/>
                <a:cs typeface="M+"/>
                <a:sym typeface="M+"/>
              </a:rPr>
              <a:t>履歴が残る・開発環境を変えても再開できる（GitHub）</a:t>
            </a:r>
          </a:p>
        </p:txBody>
      </p:sp>
      <p:grpSp>
        <p:nvGrpSpPr>
          <p:cNvPr name="Group 9" id="9"/>
          <p:cNvGrpSpPr/>
          <p:nvPr/>
        </p:nvGrpSpPr>
        <p:grpSpPr>
          <a:xfrm rot="0">
            <a:off x="13569230" y="6093777"/>
            <a:ext cx="3690070" cy="2259966"/>
            <a:chOff x="0" y="0"/>
            <a:chExt cx="971870" cy="595217"/>
          </a:xfrm>
        </p:grpSpPr>
        <p:sp>
          <p:nvSpPr>
            <p:cNvPr name="Freeform 10" id="10"/>
            <p:cNvSpPr/>
            <p:nvPr/>
          </p:nvSpPr>
          <p:spPr>
            <a:xfrm flipH="false" flipV="false" rot="0">
              <a:off x="0" y="0"/>
              <a:ext cx="971870" cy="595217"/>
            </a:xfrm>
            <a:custGeom>
              <a:avLst/>
              <a:gdLst/>
              <a:ahLst/>
              <a:cxnLst/>
              <a:rect r="r" b="b" t="t" l="l"/>
              <a:pathLst>
                <a:path h="595217" w="971870">
                  <a:moveTo>
                    <a:pt x="0" y="0"/>
                  </a:moveTo>
                  <a:lnTo>
                    <a:pt x="971870" y="0"/>
                  </a:lnTo>
                  <a:lnTo>
                    <a:pt x="971870" y="595217"/>
                  </a:lnTo>
                  <a:lnTo>
                    <a:pt x="0" y="595217"/>
                  </a:lnTo>
                  <a:close/>
                </a:path>
              </a:pathLst>
            </a:custGeom>
            <a:solidFill>
              <a:srgbClr val="5170FF"/>
            </a:solidFill>
          </p:spPr>
        </p:sp>
        <p:sp>
          <p:nvSpPr>
            <p:cNvPr name="TextBox 11" id="11"/>
            <p:cNvSpPr txBox="true"/>
            <p:nvPr/>
          </p:nvSpPr>
          <p:spPr>
            <a:xfrm>
              <a:off x="0" y="-47625"/>
              <a:ext cx="971870" cy="642842"/>
            </a:xfrm>
            <a:prstGeom prst="rect">
              <a:avLst/>
            </a:prstGeom>
          </p:spPr>
          <p:txBody>
            <a:bodyPr anchor="ctr" rtlCol="false" tIns="50800" lIns="50800" bIns="50800" rIns="50800"/>
            <a:lstStyle/>
            <a:p>
              <a:pPr algn="just">
                <a:lnSpc>
                  <a:spcPts val="2660"/>
                </a:lnSpc>
              </a:pPr>
              <a:r>
                <a:rPr lang="en-US" sz="1900" b="true">
                  <a:solidFill>
                    <a:srgbClr val="FFFFFF"/>
                  </a:solidFill>
                  <a:latin typeface="M+ Bold"/>
                  <a:ea typeface="M+ Bold"/>
                  <a:cs typeface="M+ Bold"/>
                  <a:sym typeface="M+ Bold"/>
                </a:rPr>
                <a:t>　発明でも独自手法でもない。</a:t>
              </a:r>
            </a:p>
            <a:p>
              <a:pPr algn="just">
                <a:lnSpc>
                  <a:spcPts val="2660"/>
                </a:lnSpc>
              </a:pPr>
              <a:r>
                <a:rPr lang="en-US" sz="1900" b="true">
                  <a:solidFill>
                    <a:srgbClr val="FFFFFF"/>
                  </a:solidFill>
                  <a:latin typeface="M+ Bold"/>
                  <a:ea typeface="M+ Bold"/>
                  <a:cs typeface="M+ Bold"/>
                  <a:sym typeface="M+ Bold"/>
                </a:rPr>
                <a:t>　単に作業フォルダに</a:t>
              </a:r>
            </a:p>
            <a:p>
              <a:pPr algn="just">
                <a:lnSpc>
                  <a:spcPts val="2660"/>
                </a:lnSpc>
              </a:pPr>
              <a:r>
                <a:rPr lang="en-US" sz="1900" b="true">
                  <a:solidFill>
                    <a:srgbClr val="FFFFFF"/>
                  </a:solidFill>
                  <a:latin typeface="M+ Bold"/>
                  <a:ea typeface="M+ Bold"/>
                  <a:cs typeface="M+ Bold"/>
                  <a:sym typeface="M+ Bold"/>
                </a:rPr>
                <a:t>　Markdown で書かれたメモ</a:t>
              </a:r>
            </a:p>
            <a:p>
              <a:pPr algn="just">
                <a:lnSpc>
                  <a:spcPts val="2660"/>
                </a:lnSpc>
              </a:pPr>
              <a:r>
                <a:rPr lang="en-US" b="true" sz="1900">
                  <a:solidFill>
                    <a:srgbClr val="FFFFFF"/>
                  </a:solidFill>
                  <a:latin typeface="M+ Bold"/>
                  <a:ea typeface="M+ Bold"/>
                  <a:cs typeface="M+ Bold"/>
                  <a:sym typeface="M+ Bold"/>
                </a:rPr>
                <a:t>　を置くだけ。</a:t>
              </a:r>
            </a:p>
          </p:txBody>
        </p:sp>
      </p:grpSp>
    </p:spTree>
  </p:cSld>
  <p:clrMapOvr>
    <a:masterClrMapping/>
  </p:clrMapOvr>
</p:sld>
</file>

<file path=ppt/slides/slide7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2883870"/>
            <a:ext cx="15430500" cy="3915410"/>
          </a:xfrm>
          <a:prstGeom prst="rect">
            <a:avLst/>
          </a:prstGeom>
        </p:spPr>
        <p:txBody>
          <a:bodyPr anchor="t" rtlCol="false" tIns="0" lIns="0" bIns="0" rIns="0">
            <a:spAutoFit/>
          </a:bodyPr>
          <a:lstStyle/>
          <a:p>
            <a:pPr algn="l" marL="0" indent="0" lvl="0">
              <a:lnSpc>
                <a:spcPts val="4480"/>
              </a:lnSpc>
            </a:pPr>
            <a:r>
              <a:rPr lang="en-US" sz="2800">
                <a:solidFill>
                  <a:srgbClr val="000000"/>
                </a:solidFill>
                <a:latin typeface="M+"/>
                <a:ea typeface="M+"/>
                <a:cs typeface="M+"/>
                <a:sym typeface="M+"/>
              </a:rPr>
              <a:t>プロンプト：</a:t>
            </a:r>
          </a:p>
          <a:p>
            <a:pPr algn="l" marL="0" indent="0" lvl="0">
              <a:lnSpc>
                <a:spcPts val="4480"/>
              </a:lnSpc>
            </a:pPr>
            <a:r>
              <a:rPr lang="en-US" b="true" sz="2800">
                <a:solidFill>
                  <a:srgbClr val="5170FF"/>
                </a:solidFill>
                <a:latin typeface="M+ Bold"/>
                <a:ea typeface="M+ Bold"/>
                <a:cs typeface="M+ Bold"/>
                <a:sym typeface="M+ Bold"/>
              </a:rPr>
              <a:t>このフォルダに作業メモの置き場所を作って。</a:t>
            </a:r>
          </a:p>
          <a:p>
            <a:pPr algn="l" marL="0" indent="0" lvl="0">
              <a:lnSpc>
                <a:spcPts val="4480"/>
              </a:lnSpc>
            </a:pPr>
            <a:r>
              <a:rPr lang="en-US" b="true" sz="2800">
                <a:solidFill>
                  <a:srgbClr val="5170FF"/>
                </a:solidFill>
                <a:latin typeface="M+ Bold"/>
                <a:ea typeface="M+ Bold"/>
                <a:cs typeface="M+ Bold"/>
                <a:sym typeface="M+ Bold"/>
              </a:rPr>
              <a:t>notes/ フォルダを作り、CLAUDE.md に</a:t>
            </a:r>
          </a:p>
          <a:p>
            <a:pPr algn="l" marL="0" indent="0" lvl="0">
              <a:lnSpc>
                <a:spcPts val="4480"/>
              </a:lnSpc>
            </a:pPr>
            <a:r>
              <a:rPr lang="en-US" b="true" sz="2800">
                <a:solidFill>
                  <a:srgbClr val="5170FF"/>
                </a:solidFill>
                <a:latin typeface="M+ Bold"/>
                <a:ea typeface="M+ Bold"/>
                <a:cs typeface="M+ Bold"/>
                <a:sym typeface="M+ Bold"/>
              </a:rPr>
              <a:t>「調査や検討の経緯は notes/ に</a:t>
            </a:r>
          </a:p>
          <a:p>
            <a:pPr algn="l" marL="0" indent="0" lvl="0">
              <a:lnSpc>
                <a:spcPts val="4480"/>
              </a:lnSpc>
            </a:pPr>
            <a:r>
              <a:rPr lang="en-US" b="true" sz="2800">
                <a:solidFill>
                  <a:srgbClr val="5170FF"/>
                </a:solidFill>
                <a:latin typeface="M+ Bold"/>
                <a:ea typeface="M+ Bold"/>
                <a:cs typeface="M+ Bold"/>
                <a:sym typeface="M+ Bold"/>
              </a:rPr>
              <a:t>&lt;topic&gt;-&lt;YYYY-MM-DD&gt;.md の形式で置く（topic は英数字とハイフン）。</a:t>
            </a:r>
          </a:p>
          <a:p>
            <a:pPr algn="l" marL="0" indent="0" lvl="0">
              <a:lnSpc>
                <a:spcPts val="4480"/>
              </a:lnSpc>
            </a:pPr>
            <a:r>
              <a:rPr lang="en-US" b="true" sz="2800">
                <a:solidFill>
                  <a:srgbClr val="5170FF"/>
                </a:solidFill>
                <a:latin typeface="M+ Bold"/>
                <a:ea typeface="M+ Bold"/>
                <a:cs typeface="M+ Bold"/>
                <a:sym typeface="M+ Bold"/>
              </a:rPr>
              <a:t>冒頭に作成日と目的、末尾に参照を書く」</a:t>
            </a:r>
          </a:p>
          <a:p>
            <a:pPr algn="l" marL="0" indent="0" lvl="0">
              <a:lnSpc>
                <a:spcPts val="4480"/>
              </a:lnSpc>
            </a:pPr>
            <a:r>
              <a:rPr lang="en-US" b="true" sz="2800">
                <a:solidFill>
                  <a:srgbClr val="5170FF"/>
                </a:solidFill>
                <a:latin typeface="M+ Bold"/>
                <a:ea typeface="M+ Bold"/>
                <a:cs typeface="M+ Bold"/>
                <a:sym typeface="M+ Bold"/>
              </a:rPr>
              <a:t>というルールを追記して。</a:t>
            </a:r>
          </a:p>
        </p:txBody>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ルールを試す</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76</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strike="noStrike" u="none">
                <a:solidFill>
                  <a:srgbClr val="000000"/>
                </a:solidFill>
                <a:latin typeface="M+"/>
                <a:ea typeface="M+"/>
                <a:cs typeface="M+"/>
                <a:sym typeface="M+"/>
              </a:rPr>
              <a:t>スキルを入れる（任意）</a:t>
            </a:r>
          </a:p>
        </p:txBody>
      </p:sp>
      <p:sp>
        <p:nvSpPr>
          <p:cNvPr name="TextBox 3" id="3"/>
          <p:cNvSpPr txBox="true"/>
          <p:nvPr/>
        </p:nvSpPr>
        <p:spPr>
          <a:xfrm rot="0">
            <a:off x="1428750" y="2874345"/>
            <a:ext cx="13036123" cy="4634230"/>
          </a:xfrm>
          <a:prstGeom prst="rect">
            <a:avLst/>
          </a:prstGeom>
        </p:spPr>
        <p:txBody>
          <a:bodyPr anchor="t" rtlCol="false" tIns="0" lIns="0" bIns="0" rIns="0">
            <a:spAutoFit/>
          </a:bodyPr>
          <a:lstStyle/>
          <a:p>
            <a:pPr algn="l">
              <a:lnSpc>
                <a:spcPts val="4640"/>
              </a:lnSpc>
            </a:pPr>
            <a:r>
              <a:rPr lang="en-US" sz="2900">
                <a:solidFill>
                  <a:srgbClr val="000000"/>
                </a:solidFill>
                <a:latin typeface="M+"/>
                <a:ea typeface="M+"/>
                <a:cs typeface="M+"/>
                <a:sym typeface="M+"/>
              </a:rPr>
              <a:t>Claudeデスクトップアプリで（次ページに図）</a:t>
            </a:r>
          </a:p>
          <a:p>
            <a:pPr algn="l" marL="626111" indent="-313055" lvl="1">
              <a:lnSpc>
                <a:spcPts val="4640"/>
              </a:lnSpc>
              <a:buFont typeface="Arial"/>
              <a:buChar char="•"/>
            </a:pPr>
            <a:r>
              <a:rPr lang="en-US" sz="2900">
                <a:solidFill>
                  <a:srgbClr val="000000"/>
                </a:solidFill>
                <a:latin typeface="M+"/>
                <a:ea typeface="M+"/>
                <a:cs typeface="M+"/>
                <a:sym typeface="M+"/>
              </a:rPr>
              <a:t>設定 → プラグイン</a:t>
            </a:r>
          </a:p>
          <a:p>
            <a:pPr algn="l" marL="626111" indent="-313055" lvl="1">
              <a:lnSpc>
                <a:spcPts val="4640"/>
              </a:lnSpc>
              <a:buFont typeface="Arial"/>
              <a:buChar char="•"/>
            </a:pPr>
            <a:r>
              <a:rPr lang="en-US" sz="2900">
                <a:solidFill>
                  <a:srgbClr val="000000"/>
                </a:solidFill>
                <a:latin typeface="M+"/>
                <a:ea typeface="M+"/>
                <a:cs typeface="M+"/>
                <a:sym typeface="M+"/>
              </a:rPr>
              <a:t>右上の 追加 → マーケットプレイスを追加</a:t>
            </a:r>
          </a:p>
          <a:p>
            <a:pPr algn="l" marL="626111" indent="-313055" lvl="1">
              <a:lnSpc>
                <a:spcPts val="4640"/>
              </a:lnSpc>
              <a:buFont typeface="Arial"/>
              <a:buChar char="•"/>
            </a:pPr>
            <a:r>
              <a:rPr lang="en-US" sz="2900">
                <a:solidFill>
                  <a:srgbClr val="000000"/>
                </a:solidFill>
                <a:latin typeface="M+"/>
                <a:ea typeface="M+"/>
                <a:cs typeface="M+"/>
                <a:sym typeface="M+"/>
              </a:rPr>
              <a:t>URL に yto/yto-skills → 同期</a:t>
            </a:r>
          </a:p>
          <a:p>
            <a:pPr algn="l" marL="626111" indent="-313055" lvl="1">
              <a:lnSpc>
                <a:spcPts val="4640"/>
              </a:lnSpc>
              <a:buFont typeface="Arial"/>
              <a:buChar char="•"/>
            </a:pPr>
            <a:r>
              <a:rPr lang="en-US" sz="2900">
                <a:solidFill>
                  <a:srgbClr val="000000"/>
                </a:solidFill>
                <a:latin typeface="M+"/>
                <a:ea typeface="M+"/>
                <a:cs typeface="M+"/>
                <a:sym typeface="M+"/>
              </a:rPr>
              <a:t>ダイアログを閉じて 探索 タブ → In repo notes を追加</a:t>
            </a:r>
          </a:p>
          <a:p>
            <a:pPr algn="l">
              <a:lnSpc>
                <a:spcPts val="4640"/>
              </a:lnSpc>
            </a:pPr>
          </a:p>
          <a:p>
            <a:pPr algn="l">
              <a:lnSpc>
                <a:spcPts val="4640"/>
              </a:lnSpc>
            </a:pPr>
            <a:r>
              <a:rPr lang="en-US" sz="2900">
                <a:solidFill>
                  <a:srgbClr val="000000"/>
                </a:solidFill>
                <a:latin typeface="M+"/>
                <a:ea typeface="M+"/>
                <a:cs typeface="M+"/>
                <a:sym typeface="M+"/>
              </a:rPr>
              <a:t>⚠️ 途中で赤い警告が出ます。これは正しい警告です。</a:t>
            </a:r>
          </a:p>
          <a:p>
            <a:pPr algn="l" marL="0" indent="0" lvl="0">
              <a:lnSpc>
                <a:spcPts val="4640"/>
              </a:lnSpc>
            </a:pPr>
            <a:r>
              <a:rPr lang="en-US" sz="2900">
                <a:solidFill>
                  <a:srgbClr val="000000"/>
                </a:solidFill>
                <a:latin typeface="M+"/>
                <a:ea typeface="M+"/>
                <a:cs typeface="M+"/>
                <a:sym typeface="M+"/>
              </a:rPr>
              <a:t>    スキルの正体は「Claude への指示文」なので、</a:t>
            </a:r>
            <a:r>
              <a:rPr lang="en-US" sz="2900" u="sng">
                <a:solidFill>
                  <a:srgbClr val="000000"/>
                </a:solidFill>
                <a:latin typeface="M+"/>
                <a:ea typeface="M+"/>
                <a:cs typeface="M+"/>
                <a:sym typeface="M+"/>
                <a:hlinkClick r:id="rId2" tooltip="https://github.com/yto/yto-skills/blob/main/plugins/kukude-webapp-safety/skills/kukude-webapp-safety/SKILL.md"/>
              </a:rPr>
              <a:t>先に中身を読む</a:t>
            </a:r>
            <a:r>
              <a:rPr lang="en-US" sz="2900">
                <a:solidFill>
                  <a:srgbClr val="000000"/>
                </a:solidFill>
                <a:latin typeface="M+"/>
                <a:ea typeface="M+"/>
                <a:cs typeface="M+"/>
                <a:sym typeface="M+"/>
              </a:rPr>
              <a:t>。</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77</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1028700"/>
            <a:ext cx="9589465" cy="6465397"/>
          </a:xfrm>
          <a:custGeom>
            <a:avLst/>
            <a:gdLst/>
            <a:ahLst/>
            <a:cxnLst/>
            <a:rect r="r" b="b" t="t" l="l"/>
            <a:pathLst>
              <a:path h="6465397" w="9589465">
                <a:moveTo>
                  <a:pt x="0" y="0"/>
                </a:moveTo>
                <a:lnTo>
                  <a:pt x="9589465" y="0"/>
                </a:lnTo>
                <a:lnTo>
                  <a:pt x="9589465" y="6465397"/>
                </a:lnTo>
                <a:lnTo>
                  <a:pt x="0" y="6465397"/>
                </a:lnTo>
                <a:lnTo>
                  <a:pt x="0" y="0"/>
                </a:lnTo>
                <a:close/>
              </a:path>
            </a:pathLst>
          </a:custGeom>
          <a:blipFill>
            <a:blip r:embed="rId2"/>
            <a:stretch>
              <a:fillRect l="0" t="0" r="0" b="0"/>
            </a:stretch>
          </a:blipFill>
        </p:spPr>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78</a:t>
            </a:r>
          </a:p>
        </p:txBody>
      </p:sp>
      <p:sp>
        <p:nvSpPr>
          <p:cNvPr name="Freeform 4" id="4"/>
          <p:cNvSpPr/>
          <p:nvPr/>
        </p:nvSpPr>
        <p:spPr>
          <a:xfrm flipH="false" flipV="false" rot="0">
            <a:off x="10518493" y="4708256"/>
            <a:ext cx="6740807" cy="4550044"/>
          </a:xfrm>
          <a:custGeom>
            <a:avLst/>
            <a:gdLst/>
            <a:ahLst/>
            <a:cxnLst/>
            <a:rect r="r" b="b" t="t" l="l"/>
            <a:pathLst>
              <a:path h="4550044" w="6740807">
                <a:moveTo>
                  <a:pt x="0" y="0"/>
                </a:moveTo>
                <a:lnTo>
                  <a:pt x="6740807" y="0"/>
                </a:lnTo>
                <a:lnTo>
                  <a:pt x="6740807" y="4550044"/>
                </a:lnTo>
                <a:lnTo>
                  <a:pt x="0" y="4550044"/>
                </a:lnTo>
                <a:lnTo>
                  <a:pt x="0" y="0"/>
                </a:lnTo>
                <a:close/>
              </a:path>
            </a:pathLst>
          </a:custGeom>
          <a:blipFill>
            <a:blip r:embed="rId3"/>
            <a:stretch>
              <a:fillRect l="0" t="0" r="0" b="0"/>
            </a:stretch>
          </a:blipFill>
        </p:spPr>
      </p:sp>
      <p:grpSp>
        <p:nvGrpSpPr>
          <p:cNvPr name="Group 5" id="5"/>
          <p:cNvGrpSpPr/>
          <p:nvPr/>
        </p:nvGrpSpPr>
        <p:grpSpPr>
          <a:xfrm rot="0">
            <a:off x="4172794" y="3685681"/>
            <a:ext cx="2141332" cy="575718"/>
            <a:chOff x="0" y="0"/>
            <a:chExt cx="563972" cy="151629"/>
          </a:xfrm>
        </p:grpSpPr>
        <p:sp>
          <p:nvSpPr>
            <p:cNvPr name="Freeform 6" id="6"/>
            <p:cNvSpPr/>
            <p:nvPr/>
          </p:nvSpPr>
          <p:spPr>
            <a:xfrm flipH="false" flipV="false" rot="0">
              <a:off x="0" y="0"/>
              <a:ext cx="563972" cy="151629"/>
            </a:xfrm>
            <a:custGeom>
              <a:avLst/>
              <a:gdLst/>
              <a:ahLst/>
              <a:cxnLst/>
              <a:rect r="r" b="b" t="t" l="l"/>
              <a:pathLst>
                <a:path h="151629" w="563972">
                  <a:moveTo>
                    <a:pt x="61463" y="0"/>
                  </a:moveTo>
                  <a:lnTo>
                    <a:pt x="502509" y="0"/>
                  </a:lnTo>
                  <a:cubicBezTo>
                    <a:pt x="518810" y="0"/>
                    <a:pt x="534444" y="6476"/>
                    <a:pt x="545970" y="18002"/>
                  </a:cubicBezTo>
                  <a:cubicBezTo>
                    <a:pt x="557497" y="29529"/>
                    <a:pt x="563972" y="45162"/>
                    <a:pt x="563972" y="61463"/>
                  </a:cubicBezTo>
                  <a:lnTo>
                    <a:pt x="563972" y="90166"/>
                  </a:lnTo>
                  <a:cubicBezTo>
                    <a:pt x="563972" y="124111"/>
                    <a:pt x="536454" y="151629"/>
                    <a:pt x="502509" y="151629"/>
                  </a:cubicBezTo>
                  <a:lnTo>
                    <a:pt x="61463" y="151629"/>
                  </a:lnTo>
                  <a:cubicBezTo>
                    <a:pt x="45162" y="151629"/>
                    <a:pt x="29529" y="145154"/>
                    <a:pt x="18002" y="133627"/>
                  </a:cubicBezTo>
                  <a:cubicBezTo>
                    <a:pt x="6476" y="122101"/>
                    <a:pt x="0" y="106467"/>
                    <a:pt x="0" y="90166"/>
                  </a:cubicBezTo>
                  <a:lnTo>
                    <a:pt x="0" y="61463"/>
                  </a:lnTo>
                  <a:cubicBezTo>
                    <a:pt x="0" y="45162"/>
                    <a:pt x="6476" y="29529"/>
                    <a:pt x="18002" y="18002"/>
                  </a:cubicBezTo>
                  <a:cubicBezTo>
                    <a:pt x="29529" y="6476"/>
                    <a:pt x="45162" y="0"/>
                    <a:pt x="61463" y="0"/>
                  </a:cubicBezTo>
                  <a:close/>
                </a:path>
              </a:pathLst>
            </a:custGeom>
            <a:solidFill>
              <a:srgbClr val="FF3131"/>
            </a:solidFill>
          </p:spPr>
        </p:sp>
        <p:sp>
          <p:nvSpPr>
            <p:cNvPr name="TextBox 7" id="7"/>
            <p:cNvSpPr txBox="true"/>
            <p:nvPr/>
          </p:nvSpPr>
          <p:spPr>
            <a:xfrm>
              <a:off x="0" y="-38100"/>
              <a:ext cx="563972" cy="189729"/>
            </a:xfrm>
            <a:prstGeom prst="rect">
              <a:avLst/>
            </a:prstGeom>
          </p:spPr>
          <p:txBody>
            <a:bodyPr anchor="ctr" rtlCol="false" tIns="50800" lIns="50800" bIns="50800" rIns="50800"/>
            <a:lstStyle/>
            <a:p>
              <a:pPr algn="ctr">
                <a:lnSpc>
                  <a:spcPts val="2380"/>
                </a:lnSpc>
              </a:pPr>
              <a:r>
                <a:rPr lang="en-US" b="true" sz="1700">
                  <a:solidFill>
                    <a:srgbClr val="FFFFFF"/>
                  </a:solidFill>
                  <a:latin typeface="M+ Bold"/>
                  <a:ea typeface="M+ Bold"/>
                  <a:cs typeface="M+ Bold"/>
                  <a:sym typeface="M+ Bold"/>
                </a:rPr>
                <a:t>yto/yto-skills</a:t>
              </a:r>
            </a:p>
          </p:txBody>
        </p:sp>
      </p:gr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47775"/>
            <a:ext cx="15430500" cy="1201420"/>
          </a:xfrm>
          <a:prstGeom prst="rect">
            <a:avLst/>
          </a:prstGeom>
        </p:spPr>
        <p:txBody>
          <a:bodyPr anchor="t" rtlCol="false" tIns="0" lIns="0" bIns="0" rIns="0">
            <a:spAutoFit/>
          </a:bodyPr>
          <a:lstStyle/>
          <a:p>
            <a:pPr algn="ctr" marL="0" indent="0" lvl="0">
              <a:lnSpc>
                <a:spcPts val="9380"/>
              </a:lnSpc>
              <a:spcBef>
                <a:spcPct val="0"/>
              </a:spcBef>
            </a:pPr>
            <a:r>
              <a:rPr lang="en-US" sz="6700">
                <a:solidFill>
                  <a:srgbClr val="000000"/>
                </a:solidFill>
                <a:latin typeface="M+"/>
                <a:ea typeface="M+"/>
                <a:cs typeface="M+"/>
                <a:sym typeface="M+"/>
              </a:rPr>
              <a:t>メモを挟みながら開発する（架空の例）</a:t>
            </a:r>
          </a:p>
        </p:txBody>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79</a:t>
            </a:r>
          </a:p>
        </p:txBody>
      </p:sp>
      <p:sp>
        <p:nvSpPr>
          <p:cNvPr name="Freeform 4" id="4"/>
          <p:cNvSpPr/>
          <p:nvPr/>
        </p:nvSpPr>
        <p:spPr>
          <a:xfrm flipH="false" flipV="false" rot="0">
            <a:off x="5258676" y="3041271"/>
            <a:ext cx="7770647" cy="4204457"/>
          </a:xfrm>
          <a:custGeom>
            <a:avLst/>
            <a:gdLst/>
            <a:ahLst/>
            <a:cxnLst/>
            <a:rect r="r" b="b" t="t" l="l"/>
            <a:pathLst>
              <a:path h="4204457" w="7770647">
                <a:moveTo>
                  <a:pt x="0" y="0"/>
                </a:moveTo>
                <a:lnTo>
                  <a:pt x="7770648" y="0"/>
                </a:lnTo>
                <a:lnTo>
                  <a:pt x="7770648" y="4204458"/>
                </a:lnTo>
                <a:lnTo>
                  <a:pt x="0" y="4204458"/>
                </a:lnTo>
                <a:lnTo>
                  <a:pt x="0" y="0"/>
                </a:lnTo>
                <a:close/>
              </a:path>
            </a:pathLst>
          </a:custGeom>
          <a:blipFill>
            <a:blip r:embed="rId2"/>
            <a:stretch>
              <a:fillRect l="0" t="0" r="0" b="0"/>
            </a:stretch>
          </a:blipFill>
        </p:spPr>
      </p:sp>
      <p:sp>
        <p:nvSpPr>
          <p:cNvPr name="TextBox 5" id="5"/>
          <p:cNvSpPr txBox="true"/>
          <p:nvPr/>
        </p:nvSpPr>
        <p:spPr>
          <a:xfrm rot="0">
            <a:off x="4025788" y="8715375"/>
            <a:ext cx="10236424" cy="542925"/>
          </a:xfrm>
          <a:prstGeom prst="rect">
            <a:avLst/>
          </a:prstGeom>
        </p:spPr>
        <p:txBody>
          <a:bodyPr anchor="t" rtlCol="false" tIns="0" lIns="0" bIns="0" rIns="0">
            <a:spAutoFit/>
          </a:bodyPr>
          <a:lstStyle/>
          <a:p>
            <a:pPr algn="ctr">
              <a:lnSpc>
                <a:spcPts val="4200"/>
              </a:lnSpc>
            </a:pPr>
            <a:r>
              <a:rPr lang="en-US" b="true" sz="3000" u="sng">
                <a:solidFill>
                  <a:srgbClr val="000000"/>
                </a:solidFill>
                <a:latin typeface="M+ Bold"/>
                <a:ea typeface="M+ Bold"/>
                <a:cs typeface="M+ Bold"/>
                <a:sym typeface="M+ Bold"/>
                <a:hlinkClick r:id="rId3" tooltip="https://vibecodingnotes.com/guide-in-repo-notes/"/>
              </a:rPr>
              <a:t>https://vibecodingnotes.com/guide-in-repo-notes/</a:t>
            </a:r>
          </a:p>
        </p:txBody>
      </p:sp>
      <p:sp>
        <p:nvSpPr>
          <p:cNvPr name="TextBox 6" id="6"/>
          <p:cNvSpPr txBox="true"/>
          <p:nvPr/>
        </p:nvSpPr>
        <p:spPr>
          <a:xfrm rot="0">
            <a:off x="7721724" y="7761940"/>
            <a:ext cx="2844552" cy="995680"/>
          </a:xfrm>
          <a:prstGeom prst="rect">
            <a:avLst/>
          </a:prstGeom>
        </p:spPr>
        <p:txBody>
          <a:bodyPr anchor="t" rtlCol="false" tIns="0" lIns="0" bIns="0" rIns="0">
            <a:spAutoFit/>
          </a:bodyPr>
          <a:lstStyle/>
          <a:p>
            <a:pPr algn="ctr">
              <a:lnSpc>
                <a:spcPts val="3919"/>
              </a:lnSpc>
            </a:pPr>
            <a:r>
              <a:rPr lang="en-US" sz="2799">
                <a:solidFill>
                  <a:srgbClr val="000000"/>
                </a:solidFill>
                <a:latin typeface="M+"/>
                <a:ea typeface="M+"/>
                <a:cs typeface="M+"/>
                <a:sym typeface="M+"/>
              </a:rPr>
              <a:t>こちらで説明する</a:t>
            </a:r>
          </a:p>
          <a:p>
            <a:pPr algn="ctr">
              <a:lnSpc>
                <a:spcPts val="3919"/>
              </a:lnSpc>
              <a:spcBef>
                <a:spcPct val="0"/>
              </a:spcBef>
            </a:pPr>
            <a:r>
              <a:rPr lang="en-US" sz="2799">
                <a:solidFill>
                  <a:srgbClr val="000000"/>
                </a:solidFill>
                <a:latin typeface="M+"/>
                <a:ea typeface="M+"/>
                <a:cs typeface="M+"/>
                <a:sym typeface="M+"/>
              </a:rPr>
              <a:t>↓</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218087" y="4060596"/>
            <a:ext cx="4239377" cy="4827109"/>
          </a:xfrm>
          <a:custGeom>
            <a:avLst/>
            <a:gdLst/>
            <a:ahLst/>
            <a:cxnLst/>
            <a:rect r="r" b="b" t="t" l="l"/>
            <a:pathLst>
              <a:path h="4827109" w="4239377">
                <a:moveTo>
                  <a:pt x="0" y="0"/>
                </a:moveTo>
                <a:lnTo>
                  <a:pt x="4239377" y="0"/>
                </a:lnTo>
                <a:lnTo>
                  <a:pt x="4239377" y="4827109"/>
                </a:lnTo>
                <a:lnTo>
                  <a:pt x="0" y="4827109"/>
                </a:lnTo>
                <a:lnTo>
                  <a:pt x="0" y="0"/>
                </a:lnTo>
                <a:close/>
              </a:path>
            </a:pathLst>
          </a:custGeom>
          <a:blipFill>
            <a:blip r:embed="rId2"/>
            <a:stretch>
              <a:fillRect l="0" t="0" r="0" b="0"/>
            </a:stretch>
          </a:blipFill>
        </p:spPr>
      </p:sp>
      <p:grpSp>
        <p:nvGrpSpPr>
          <p:cNvPr name="Group 3" id="3"/>
          <p:cNvGrpSpPr/>
          <p:nvPr/>
        </p:nvGrpSpPr>
        <p:grpSpPr>
          <a:xfrm rot="0">
            <a:off x="6791183" y="5947003"/>
            <a:ext cx="1836354" cy="999639"/>
            <a:chOff x="0" y="0"/>
            <a:chExt cx="1017522" cy="553899"/>
          </a:xfrm>
        </p:grpSpPr>
        <p:sp>
          <p:nvSpPr>
            <p:cNvPr name="Freeform 4" id="4"/>
            <p:cNvSpPr/>
            <p:nvPr/>
          </p:nvSpPr>
          <p:spPr>
            <a:xfrm flipH="false" flipV="false" rot="0">
              <a:off x="0" y="0"/>
              <a:ext cx="1017522" cy="553899"/>
            </a:xfrm>
            <a:custGeom>
              <a:avLst/>
              <a:gdLst/>
              <a:ahLst/>
              <a:cxnLst/>
              <a:rect r="r" b="b" t="t" l="l"/>
              <a:pathLst>
                <a:path h="553899" w="1017522">
                  <a:moveTo>
                    <a:pt x="1017522" y="276949"/>
                  </a:moveTo>
                  <a:lnTo>
                    <a:pt x="611122" y="0"/>
                  </a:lnTo>
                  <a:lnTo>
                    <a:pt x="611122" y="203200"/>
                  </a:lnTo>
                  <a:lnTo>
                    <a:pt x="0" y="203200"/>
                  </a:lnTo>
                  <a:lnTo>
                    <a:pt x="0" y="350699"/>
                  </a:lnTo>
                  <a:lnTo>
                    <a:pt x="611122" y="350699"/>
                  </a:lnTo>
                  <a:lnTo>
                    <a:pt x="611122" y="553899"/>
                  </a:lnTo>
                  <a:lnTo>
                    <a:pt x="1017522" y="276949"/>
                  </a:lnTo>
                  <a:close/>
                </a:path>
              </a:pathLst>
            </a:custGeom>
            <a:solidFill>
              <a:srgbClr val="FF3131"/>
            </a:solidFill>
            <a:ln cap="sq">
              <a:noFill/>
              <a:prstDash val="solid"/>
              <a:miter/>
            </a:ln>
          </p:spPr>
        </p:sp>
        <p:sp>
          <p:nvSpPr>
            <p:cNvPr name="TextBox 5" id="5"/>
            <p:cNvSpPr txBox="true"/>
            <p:nvPr/>
          </p:nvSpPr>
          <p:spPr>
            <a:xfrm>
              <a:off x="0" y="165100"/>
              <a:ext cx="915922" cy="185599"/>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1428750" y="4060596"/>
            <a:ext cx="4772451" cy="4772451"/>
          </a:xfrm>
          <a:custGeom>
            <a:avLst/>
            <a:gdLst/>
            <a:ahLst/>
            <a:cxnLst/>
            <a:rect r="r" b="b" t="t" l="l"/>
            <a:pathLst>
              <a:path h="4772451" w="4772451">
                <a:moveTo>
                  <a:pt x="0" y="0"/>
                </a:moveTo>
                <a:lnTo>
                  <a:pt x="4772451" y="0"/>
                </a:lnTo>
                <a:lnTo>
                  <a:pt x="4772451" y="4772451"/>
                </a:lnTo>
                <a:lnTo>
                  <a:pt x="0" y="47724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strike="noStrike" u="none">
                <a:solidFill>
                  <a:srgbClr val="000000"/>
                </a:solidFill>
                <a:latin typeface="M+"/>
                <a:ea typeface="M+"/>
                <a:cs typeface="M+"/>
                <a:sym typeface="M+"/>
              </a:rPr>
              <a:t>メモは Markdown で書かれる</a:t>
            </a:r>
          </a:p>
        </p:txBody>
      </p:sp>
      <p:sp>
        <p:nvSpPr>
          <p:cNvPr name="TextBox 8" id="8"/>
          <p:cNvSpPr txBox="true"/>
          <p:nvPr/>
        </p:nvSpPr>
        <p:spPr>
          <a:xfrm rot="0">
            <a:off x="1428750" y="2893395"/>
            <a:ext cx="13036123" cy="963929"/>
          </a:xfrm>
          <a:prstGeom prst="rect">
            <a:avLst/>
          </a:prstGeom>
        </p:spPr>
        <p:txBody>
          <a:bodyPr anchor="t" rtlCol="false" tIns="0" lIns="0" bIns="0" rIns="0">
            <a:spAutoFit/>
          </a:bodyPr>
          <a:lstStyle/>
          <a:p>
            <a:pPr algn="l">
              <a:lnSpc>
                <a:spcPts val="3840"/>
              </a:lnSpc>
            </a:pPr>
            <a:r>
              <a:rPr lang="en-US" sz="2400">
                <a:solidFill>
                  <a:srgbClr val="000000"/>
                </a:solidFill>
                <a:latin typeface="M+"/>
                <a:ea typeface="M+"/>
                <a:cs typeface="M+"/>
                <a:sym typeface="M+"/>
              </a:rPr>
              <a:t>プレーンテキストに記号を混ぜるだけの記法。</a:t>
            </a:r>
          </a:p>
          <a:p>
            <a:pPr algn="l" marL="0" indent="0" lvl="0">
              <a:lnSpc>
                <a:spcPts val="3840"/>
              </a:lnSpc>
            </a:pPr>
            <a:r>
              <a:rPr lang="en-US" sz="2400">
                <a:solidFill>
                  <a:srgbClr val="000000"/>
                </a:solidFill>
                <a:latin typeface="M+"/>
                <a:ea typeface="M+"/>
                <a:cs typeface="M+"/>
                <a:sym typeface="M+"/>
              </a:rPr>
              <a:t>変換すると HTML になり、見出しや箇条書きとしてレイアウトされる。</a:t>
            </a:r>
          </a:p>
        </p:txBody>
      </p:sp>
      <p:sp>
        <p:nvSpPr>
          <p:cNvPr name="TextBox 9" id="9"/>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80</a:t>
            </a:r>
          </a:p>
        </p:txBody>
      </p:sp>
      <p:sp>
        <p:nvSpPr>
          <p:cNvPr name="TextBox 10" id="10"/>
          <p:cNvSpPr txBox="true"/>
          <p:nvPr/>
        </p:nvSpPr>
        <p:spPr>
          <a:xfrm rot="0">
            <a:off x="1428750" y="9033827"/>
            <a:ext cx="7786390" cy="375285"/>
          </a:xfrm>
          <a:prstGeom prst="rect">
            <a:avLst/>
          </a:prstGeom>
        </p:spPr>
        <p:txBody>
          <a:bodyPr anchor="t" rtlCol="false" tIns="0" lIns="0" bIns="0" rIns="0">
            <a:spAutoFit/>
          </a:bodyPr>
          <a:lstStyle/>
          <a:p>
            <a:pPr algn="ctr">
              <a:lnSpc>
                <a:spcPts val="2940"/>
              </a:lnSpc>
              <a:spcBef>
                <a:spcPct val="0"/>
              </a:spcBef>
            </a:pPr>
            <a:r>
              <a:rPr lang="en-US" sz="2100">
                <a:solidFill>
                  <a:srgbClr val="000000"/>
                </a:solidFill>
                <a:latin typeface="M+"/>
                <a:ea typeface="M+"/>
                <a:cs typeface="M+"/>
                <a:sym typeface="M+"/>
              </a:rPr>
              <a:t>参考： [MDB] </a:t>
            </a:r>
            <a:r>
              <a:rPr lang="en-US" sz="2100" u="sng">
                <a:solidFill>
                  <a:srgbClr val="000000"/>
                </a:solidFill>
                <a:latin typeface="M+"/>
                <a:ea typeface="M+"/>
                <a:cs typeface="M+"/>
                <a:sym typeface="M+"/>
                <a:hlinkClick r:id="rId5" tooltip="https://vibecodingnotes.com/guide-markdown/"/>
              </a:rPr>
              <a:t>https://vibecodingnotes.com/guide-markdown/</a:t>
            </a:r>
          </a:p>
        </p:txBody>
      </p:sp>
      <p:sp>
        <p:nvSpPr>
          <p:cNvPr name="TextBox 11" id="11"/>
          <p:cNvSpPr txBox="true"/>
          <p:nvPr/>
        </p:nvSpPr>
        <p:spPr>
          <a:xfrm rot="0">
            <a:off x="1662224" y="4237779"/>
            <a:ext cx="4382819" cy="3871593"/>
          </a:xfrm>
          <a:prstGeom prst="rect">
            <a:avLst/>
          </a:prstGeom>
        </p:spPr>
        <p:txBody>
          <a:bodyPr anchor="t" rtlCol="false" tIns="0" lIns="0" bIns="0" rIns="0">
            <a:spAutoFit/>
          </a:bodyPr>
          <a:lstStyle/>
          <a:p>
            <a:pPr algn="l">
              <a:lnSpc>
                <a:spcPts val="2560"/>
              </a:lnSpc>
            </a:pPr>
            <a:r>
              <a:rPr lang="en-US" sz="1600">
                <a:solidFill>
                  <a:srgbClr val="000000"/>
                </a:solidFill>
                <a:latin typeface="M+"/>
                <a:ea typeface="M+"/>
                <a:cs typeface="M+"/>
                <a:sym typeface="M+"/>
              </a:rPr>
              <a:t># 見出し1</a:t>
            </a:r>
          </a:p>
          <a:p>
            <a:pPr algn="l">
              <a:lnSpc>
                <a:spcPts val="2560"/>
              </a:lnSpc>
            </a:pPr>
            <a:r>
              <a:rPr lang="en-US" sz="1600">
                <a:solidFill>
                  <a:srgbClr val="000000"/>
                </a:solidFill>
                <a:latin typeface="M+"/>
                <a:ea typeface="M+"/>
                <a:cs typeface="M+"/>
                <a:sym typeface="M+"/>
              </a:rPr>
              <a:t>## 見出し2</a:t>
            </a:r>
          </a:p>
          <a:p>
            <a:pPr algn="l">
              <a:lnSpc>
                <a:spcPts val="2560"/>
              </a:lnSpc>
            </a:pPr>
          </a:p>
          <a:p>
            <a:pPr algn="l">
              <a:lnSpc>
                <a:spcPts val="2560"/>
              </a:lnSpc>
            </a:pPr>
            <a:r>
              <a:rPr lang="en-US" sz="1600">
                <a:solidFill>
                  <a:srgbClr val="000000"/>
                </a:solidFill>
                <a:latin typeface="M+"/>
                <a:ea typeface="M+"/>
                <a:cs typeface="M+"/>
                <a:sym typeface="M+"/>
              </a:rPr>
              <a:t>- 箇条書き</a:t>
            </a:r>
          </a:p>
          <a:p>
            <a:pPr algn="l">
              <a:lnSpc>
                <a:spcPts val="2560"/>
              </a:lnSpc>
            </a:pPr>
            <a:r>
              <a:rPr lang="en-US" sz="1600">
                <a:solidFill>
                  <a:srgbClr val="000000"/>
                </a:solidFill>
                <a:latin typeface="M+"/>
                <a:ea typeface="M+"/>
                <a:cs typeface="M+"/>
                <a:sym typeface="M+"/>
              </a:rPr>
              <a:t>- もうひとつ</a:t>
            </a:r>
          </a:p>
          <a:p>
            <a:pPr algn="l">
              <a:lnSpc>
                <a:spcPts val="2560"/>
              </a:lnSpc>
            </a:pPr>
          </a:p>
          <a:p>
            <a:pPr algn="l">
              <a:lnSpc>
                <a:spcPts val="2560"/>
              </a:lnSpc>
            </a:pPr>
            <a:r>
              <a:rPr lang="en-US" sz="1600">
                <a:solidFill>
                  <a:srgbClr val="000000"/>
                </a:solidFill>
                <a:latin typeface="M+"/>
                <a:ea typeface="M+"/>
                <a:cs typeface="M+"/>
                <a:sym typeface="M+"/>
              </a:rPr>
              <a:t>**強調**　[リンク](https://example.com)</a:t>
            </a:r>
          </a:p>
          <a:p>
            <a:pPr algn="l">
              <a:lnSpc>
                <a:spcPts val="2560"/>
              </a:lnSpc>
            </a:pPr>
          </a:p>
          <a:p>
            <a:pPr algn="l">
              <a:lnSpc>
                <a:spcPts val="2560"/>
              </a:lnSpc>
            </a:pPr>
            <a:r>
              <a:rPr lang="en-US" sz="1600">
                <a:solidFill>
                  <a:srgbClr val="000000"/>
                </a:solidFill>
                <a:latin typeface="M+"/>
                <a:ea typeface="M+"/>
                <a:cs typeface="M+"/>
                <a:sym typeface="M+"/>
              </a:rPr>
              <a:t>| 名前 | スコア |</a:t>
            </a:r>
          </a:p>
          <a:p>
            <a:pPr algn="l" marL="0" indent="0" lvl="0">
              <a:lnSpc>
                <a:spcPts val="2560"/>
              </a:lnSpc>
            </a:pPr>
            <a:r>
              <a:rPr lang="en-US" sz="1600">
                <a:solidFill>
                  <a:srgbClr val="000000"/>
                </a:solidFill>
                <a:latin typeface="M+"/>
                <a:ea typeface="M+"/>
                <a:cs typeface="M+"/>
                <a:sym typeface="M+"/>
              </a:rPr>
              <a:t>| --- | --- |</a:t>
            </a:r>
          </a:p>
          <a:p>
            <a:pPr algn="l" marL="0" indent="0" lvl="0">
              <a:lnSpc>
                <a:spcPts val="2560"/>
              </a:lnSpc>
            </a:pPr>
            <a:r>
              <a:rPr lang="en-US" sz="1600">
                <a:solidFill>
                  <a:srgbClr val="000000"/>
                </a:solidFill>
                <a:latin typeface="M+"/>
                <a:ea typeface="M+"/>
                <a:cs typeface="M+"/>
                <a:sym typeface="M+"/>
              </a:rPr>
              <a:t>| Mari | 210 |</a:t>
            </a:r>
          </a:p>
          <a:p>
            <a:pPr algn="l" marL="0" indent="0" lvl="0">
              <a:lnSpc>
                <a:spcPts val="2560"/>
              </a:lnSpc>
            </a:pPr>
            <a:r>
              <a:rPr lang="en-US" sz="1600">
                <a:solidFill>
                  <a:srgbClr val="000000"/>
                </a:solidFill>
                <a:latin typeface="M+"/>
                <a:ea typeface="M+"/>
                <a:cs typeface="M+"/>
                <a:sym typeface="M+"/>
              </a:rPr>
              <a:t>| Tom | 200 |</a:t>
            </a:r>
          </a:p>
        </p:txBody>
      </p:sp>
    </p:spTree>
  </p:cSld>
  <p:clrMapOvr>
    <a:masterClrMapping/>
  </p:clrMapOvr>
</p:sld>
</file>

<file path=ppt/slides/slide8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Markdownで書かれた文書</a:t>
            </a:r>
            <a:r>
              <a:rPr lang="en-US" sz="7200" strike="noStrike" u="none">
                <a:solidFill>
                  <a:srgbClr val="000000"/>
                </a:solidFill>
                <a:latin typeface="M+"/>
                <a:ea typeface="M+"/>
                <a:cs typeface="M+"/>
                <a:sym typeface="M+"/>
              </a:rPr>
              <a:t>を見る</a:t>
            </a:r>
          </a:p>
        </p:txBody>
      </p:sp>
      <p:sp>
        <p:nvSpPr>
          <p:cNvPr name="TextBox 3" id="3"/>
          <p:cNvSpPr txBox="true"/>
          <p:nvPr/>
        </p:nvSpPr>
        <p:spPr>
          <a:xfrm rot="0">
            <a:off x="1428750" y="2921970"/>
            <a:ext cx="13036123" cy="53435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000000"/>
                </a:solidFill>
                <a:latin typeface="M+"/>
                <a:ea typeface="M+"/>
                <a:cs typeface="M+"/>
                <a:sym typeface="M+"/>
              </a:rPr>
              <a:t>Claudeデスクトップアプリ</a:t>
            </a:r>
          </a:p>
          <a:p>
            <a:pPr algn="l" marL="1295400" indent="-431800" lvl="2">
              <a:lnSpc>
                <a:spcPts val="4200"/>
              </a:lnSpc>
              <a:buFont typeface="Arial"/>
              <a:buChar char="⚬"/>
            </a:pPr>
            <a:r>
              <a:rPr lang="en-US" sz="3000">
                <a:solidFill>
                  <a:srgbClr val="000000"/>
                </a:solidFill>
                <a:latin typeface="M+"/>
                <a:ea typeface="M+"/>
                <a:cs typeface="M+"/>
                <a:sym typeface="M+"/>
              </a:rPr>
              <a:t>右上の「⋮」→「ファイル」</a:t>
            </a:r>
          </a:p>
          <a:p>
            <a:pPr algn="l" marL="647700" indent="-323850" lvl="1">
              <a:lnSpc>
                <a:spcPts val="4200"/>
              </a:lnSpc>
              <a:buFont typeface="Arial"/>
              <a:buChar char="•"/>
            </a:pPr>
            <a:r>
              <a:rPr lang="en-US" sz="3000">
                <a:solidFill>
                  <a:srgbClr val="000000"/>
                </a:solidFill>
                <a:latin typeface="M+"/>
                <a:ea typeface="M+"/>
                <a:cs typeface="M+"/>
                <a:sym typeface="M+"/>
              </a:rPr>
              <a:t>GitHub.com</a:t>
            </a:r>
          </a:p>
          <a:p>
            <a:pPr algn="l" marL="1295400" indent="-431800" lvl="2">
              <a:lnSpc>
                <a:spcPts val="4200"/>
              </a:lnSpc>
              <a:buFont typeface="Arial"/>
              <a:buChar char="⚬"/>
            </a:pPr>
            <a:r>
              <a:rPr lang="en-US" sz="3000">
                <a:solidFill>
                  <a:srgbClr val="000000"/>
                </a:solidFill>
                <a:latin typeface="M+"/>
                <a:ea typeface="M+"/>
                <a:cs typeface="M+"/>
                <a:sym typeface="M+"/>
              </a:rPr>
              <a:t>push すればブラウザで整形されて読める</a:t>
            </a:r>
          </a:p>
          <a:p>
            <a:pPr algn="l" marL="647700" indent="-323850" lvl="1">
              <a:lnSpc>
                <a:spcPts val="4200"/>
              </a:lnSpc>
              <a:buFont typeface="Arial"/>
              <a:buChar char="•"/>
            </a:pPr>
            <a:r>
              <a:rPr lang="en-US" sz="3000">
                <a:solidFill>
                  <a:srgbClr val="000000"/>
                </a:solidFill>
                <a:latin typeface="M+"/>
                <a:ea typeface="M+"/>
                <a:cs typeface="M+"/>
                <a:sym typeface="M+"/>
              </a:rPr>
              <a:t>github.dev</a:t>
            </a:r>
          </a:p>
          <a:p>
            <a:pPr algn="l" marL="1295400" indent="-431800" lvl="2">
              <a:lnSpc>
                <a:spcPts val="4200"/>
              </a:lnSpc>
              <a:buFont typeface="Arial"/>
              <a:buChar char="⚬"/>
            </a:pPr>
            <a:r>
              <a:rPr lang="en-US" sz="3000">
                <a:solidFill>
                  <a:srgbClr val="000000"/>
                </a:solidFill>
                <a:latin typeface="M+"/>
                <a:ea typeface="M+"/>
                <a:cs typeface="M+"/>
                <a:sym typeface="M+"/>
              </a:rPr>
              <a:t>リポジトリのページで「.」キー。ブラウザ版 VS Code</a:t>
            </a:r>
          </a:p>
          <a:p>
            <a:pPr algn="l" marL="647700" indent="-323850" lvl="1">
              <a:lnSpc>
                <a:spcPts val="4200"/>
              </a:lnSpc>
              <a:buFont typeface="Arial"/>
              <a:buChar char="•"/>
            </a:pPr>
            <a:r>
              <a:rPr lang="en-US" sz="3000">
                <a:solidFill>
                  <a:srgbClr val="000000"/>
                </a:solidFill>
                <a:latin typeface="M+"/>
                <a:ea typeface="M+"/>
                <a:cs typeface="M+"/>
                <a:sym typeface="M+"/>
              </a:rPr>
              <a:t>QLMarkdown （おすすめ）</a:t>
            </a:r>
          </a:p>
          <a:p>
            <a:pPr algn="l" marL="1295400" indent="-431800" lvl="2">
              <a:lnSpc>
                <a:spcPts val="4200"/>
              </a:lnSpc>
              <a:buFont typeface="Arial"/>
              <a:buChar char="⚬"/>
            </a:pPr>
            <a:r>
              <a:rPr lang="en-US" sz="3000">
                <a:solidFill>
                  <a:srgbClr val="000000"/>
                </a:solidFill>
                <a:latin typeface="M+"/>
                <a:ea typeface="M+"/>
                <a:cs typeface="M+"/>
                <a:sym typeface="M+"/>
              </a:rPr>
              <a:t>macos Finder 用</a:t>
            </a:r>
          </a:p>
          <a:p>
            <a:pPr algn="l">
              <a:lnSpc>
                <a:spcPts val="4200"/>
              </a:lnSpc>
            </a:pPr>
          </a:p>
          <a:p>
            <a:pPr algn="l" marL="0" indent="0" lvl="0">
              <a:lnSpc>
                <a:spcPts val="4200"/>
              </a:lnSpc>
              <a:spcBef>
                <a:spcPct val="0"/>
              </a:spcBef>
            </a:pPr>
            <a:r>
              <a:rPr lang="en-US" b="true" sz="3000">
                <a:solidFill>
                  <a:srgbClr val="000000"/>
                </a:solidFill>
                <a:latin typeface="M+ Bold"/>
                <a:ea typeface="M+ Bold"/>
                <a:cs typeface="M+ Bold"/>
                <a:sym typeface="M+ Bold"/>
              </a:rPr>
              <a:t>作業中はクロコの「⋮ → ファイル」がいちばん早い。</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81</a:t>
            </a:r>
          </a:p>
        </p:txBody>
      </p:sp>
    </p:spTree>
  </p:cSld>
  <p:clrMapOvr>
    <a:masterClrMapping/>
  </p:clrMapOvr>
</p:sld>
</file>

<file path=ppt/slides/slide8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 </a:t>
            </a:r>
            <a:r>
              <a:rPr lang="en-US" sz="7200">
                <a:solidFill>
                  <a:srgbClr val="000000"/>
                </a:solidFill>
                <a:latin typeface="M+"/>
                <a:ea typeface="M+"/>
                <a:cs typeface="M+"/>
                <a:sym typeface="M+"/>
              </a:rPr>
              <a:t>やってみよう！</a:t>
            </a:r>
          </a:p>
        </p:txBody>
      </p:sp>
      <p:sp>
        <p:nvSpPr>
          <p:cNvPr name="TextBox 3" id="3"/>
          <p:cNvSpPr txBox="true"/>
          <p:nvPr/>
        </p:nvSpPr>
        <p:spPr>
          <a:xfrm rot="0">
            <a:off x="1428750" y="2864820"/>
            <a:ext cx="13036123" cy="4867275"/>
          </a:xfrm>
          <a:prstGeom prst="rect">
            <a:avLst/>
          </a:prstGeom>
        </p:spPr>
        <p:txBody>
          <a:bodyPr anchor="t" rtlCol="false" tIns="0" lIns="0" bIns="0" rIns="0">
            <a:spAutoFit/>
          </a:bodyPr>
          <a:lstStyle/>
          <a:p>
            <a:pPr algn="l" marL="0" indent="0" lvl="0">
              <a:lnSpc>
                <a:spcPts val="4800"/>
              </a:lnSpc>
            </a:pPr>
            <a:r>
              <a:rPr lang="en-US" sz="3000" strike="noStrike" u="none">
                <a:solidFill>
                  <a:srgbClr val="000000"/>
                </a:solidFill>
                <a:latin typeface="M+"/>
                <a:ea typeface="M+"/>
                <a:cs typeface="M+"/>
                <a:sym typeface="M+"/>
              </a:rPr>
              <a:t>自分のサイトのフォルダにも notes/ を作って、</a:t>
            </a:r>
          </a:p>
          <a:p>
            <a:pPr algn="l" marL="0" indent="0" lvl="0">
              <a:lnSpc>
                <a:spcPts val="4800"/>
              </a:lnSpc>
            </a:pPr>
            <a:r>
              <a:rPr lang="en-US" sz="3000" strike="noStrike" u="none">
                <a:solidFill>
                  <a:srgbClr val="000000"/>
                </a:solidFill>
                <a:latin typeface="M+"/>
                <a:ea typeface="M+"/>
                <a:cs typeface="M+"/>
                <a:sym typeface="M+"/>
              </a:rPr>
              <a:t>ここまでの経緯を1本書いてみよう！</a:t>
            </a:r>
          </a:p>
          <a:p>
            <a:pPr algn="l" marL="0" indent="0" lvl="0">
              <a:lnSpc>
                <a:spcPts val="4800"/>
              </a:lnSpc>
            </a:pPr>
            <a:r>
              <a:rPr lang="en-US" sz="3000" strike="noStrike" u="none">
                <a:solidFill>
                  <a:srgbClr val="000000"/>
                </a:solidFill>
                <a:latin typeface="M+"/>
                <a:ea typeface="M+"/>
                <a:cs typeface="M+"/>
                <a:sym typeface="M+"/>
              </a:rPr>
              <a:t>「このフォルダに作業メモの置き場所を作って」と頼めばOK！</a:t>
            </a:r>
          </a:p>
          <a:p>
            <a:pPr algn="l" marL="0" indent="0" lvl="0">
              <a:lnSpc>
                <a:spcPts val="4800"/>
              </a:lnSpc>
            </a:pPr>
          </a:p>
          <a:p>
            <a:pPr algn="l" marL="0" indent="0" lvl="0">
              <a:lnSpc>
                <a:spcPts val="4800"/>
              </a:lnSpc>
            </a:pPr>
            <a:r>
              <a:rPr lang="en-US" sz="3000" strike="noStrike" u="none">
                <a:solidFill>
                  <a:srgbClr val="000000"/>
                </a:solidFill>
                <a:latin typeface="M+"/>
                <a:ea typeface="M+"/>
                <a:cs typeface="M+"/>
                <a:sym typeface="M+"/>
              </a:rPr>
              <a:t>増えてきたら足すもの（最初は要らない）</a:t>
            </a:r>
          </a:p>
          <a:p>
            <a:pPr algn="l" marL="0" indent="0" lvl="0">
              <a:lnSpc>
                <a:spcPts val="4800"/>
              </a:lnSpc>
            </a:pPr>
            <a:r>
              <a:rPr lang="en-US" sz="3000" strike="noStrike" u="none">
                <a:solidFill>
                  <a:srgbClr val="000000"/>
                </a:solidFill>
                <a:latin typeface="M+"/>
                <a:ea typeface="M+"/>
                <a:cs typeface="M+"/>
                <a:sym typeface="M+"/>
              </a:rPr>
              <a:t>　notes/README.md　索引。ノートが20本を超えたあたりから</a:t>
            </a:r>
          </a:p>
          <a:p>
            <a:pPr algn="l" marL="0" indent="0" lvl="0">
              <a:lnSpc>
                <a:spcPts val="4800"/>
              </a:lnSpc>
            </a:pPr>
            <a:r>
              <a:rPr lang="en-US" sz="3000" strike="noStrike" u="none">
                <a:solidFill>
                  <a:srgbClr val="000000"/>
                </a:solidFill>
                <a:latin typeface="M+"/>
                <a:ea typeface="M+"/>
                <a:cs typeface="M+"/>
                <a:sym typeface="M+"/>
              </a:rPr>
              <a:t>　DECISIONS.md　　 決定だけを追えるようにする</a:t>
            </a:r>
          </a:p>
          <a:p>
            <a:pPr algn="l" marL="0" indent="0" lvl="0">
              <a:lnSpc>
                <a:spcPts val="4800"/>
              </a:lnSpc>
            </a:pPr>
            <a:r>
              <a:rPr lang="en-US" sz="3000" strike="noStrike" u="none">
                <a:solidFill>
                  <a:srgbClr val="000000"/>
                </a:solidFill>
                <a:latin typeface="M+"/>
                <a:ea typeface="M+"/>
                <a:cs typeface="M+"/>
                <a:sym typeface="M+"/>
              </a:rPr>
              <a:t>　notes/INBOX.md　 思いつきを1行で捕まえる</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82</a:t>
            </a:r>
          </a:p>
        </p:txBody>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B39DDB"/>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83</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開発基礎</a:t>
            </a:r>
          </a:p>
          <a:p>
            <a:pPr algn="ctr" marL="0" indent="0" lvl="0">
              <a:lnSpc>
                <a:spcPts val="10080"/>
              </a:lnSpc>
              <a:spcBef>
                <a:spcPct val="0"/>
              </a:spcBef>
            </a:pPr>
            <a:r>
              <a:rPr lang="en-US" sz="7200">
                <a:solidFill>
                  <a:srgbClr val="FFFFFF"/>
                </a:solidFill>
                <a:latin typeface="M+"/>
                <a:ea typeface="M+"/>
                <a:cs typeface="M+"/>
                <a:sym typeface="M+"/>
              </a:rPr>
              <a:t>公開後のセキュリティ点検</a:t>
            </a:r>
          </a:p>
        </p:txBody>
      </p:sp>
      <p:sp>
        <p:nvSpPr>
          <p:cNvPr name="TextBox 4" id="4"/>
          <p:cNvSpPr txBox="true"/>
          <p:nvPr/>
        </p:nvSpPr>
        <p:spPr>
          <a:xfrm rot="0">
            <a:off x="3435623" y="8715375"/>
            <a:ext cx="11416754" cy="542925"/>
          </a:xfrm>
          <a:prstGeom prst="rect">
            <a:avLst/>
          </a:prstGeom>
        </p:spPr>
        <p:txBody>
          <a:bodyPr anchor="t" rtlCol="false" tIns="0" lIns="0" bIns="0" rIns="0">
            <a:spAutoFit/>
          </a:bodyPr>
          <a:lstStyle/>
          <a:p>
            <a:pPr algn="ctr" marL="0" indent="0" lvl="0">
              <a:lnSpc>
                <a:spcPts val="4200"/>
              </a:lnSpc>
              <a:spcBef>
                <a:spcPct val="0"/>
              </a:spcBef>
            </a:pPr>
            <a:r>
              <a:rPr lang="en-US" b="true" sz="3000" strike="noStrike" u="sng">
                <a:solidFill>
                  <a:srgbClr val="FFFFFF"/>
                </a:solidFill>
                <a:latin typeface="M+ Bold"/>
                <a:ea typeface="M+ Bold"/>
                <a:cs typeface="M+ Bold"/>
                <a:sym typeface="M+ Bold"/>
                <a:hlinkClick r:id="rId2" tooltip="https://vibecodingnotes.com/guide-security-check/"/>
              </a:rPr>
              <a:t>[CHK] https://vibecodingnotes.com/guide-security-check/</a:t>
            </a:r>
          </a:p>
        </p:txBody>
      </p:sp>
    </p:spTree>
  </p:cSld>
  <p:clrMapOvr>
    <a:masterClrMapping/>
  </p:clrMapOvr>
</p:sld>
</file>

<file path=ppt/slides/slide8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このプロンプトで点検する</a:t>
            </a:r>
          </a:p>
        </p:txBody>
      </p:sp>
      <p:sp>
        <p:nvSpPr>
          <p:cNvPr name="TextBox 3" id="3"/>
          <p:cNvSpPr txBox="true"/>
          <p:nvPr/>
        </p:nvSpPr>
        <p:spPr>
          <a:xfrm rot="0">
            <a:off x="1428750" y="2874345"/>
            <a:ext cx="15430500" cy="5981700"/>
          </a:xfrm>
          <a:prstGeom prst="rect">
            <a:avLst/>
          </a:prstGeom>
        </p:spPr>
        <p:txBody>
          <a:bodyPr anchor="t" rtlCol="false" tIns="0" lIns="0" bIns="0" rIns="0">
            <a:spAutoFit/>
          </a:bodyPr>
          <a:lstStyle/>
          <a:p>
            <a:pPr algn="l" marL="0" indent="0" lvl="0">
              <a:lnSpc>
                <a:spcPts val="4799"/>
              </a:lnSpc>
              <a:spcBef>
                <a:spcPct val="0"/>
              </a:spcBef>
            </a:pPr>
            <a:r>
              <a:rPr lang="en-US" sz="2999" strike="noStrike" u="none">
                <a:solidFill>
                  <a:srgbClr val="000000"/>
                </a:solidFill>
                <a:latin typeface="M+"/>
                <a:ea typeface="M+"/>
                <a:cs typeface="M+"/>
                <a:sym typeface="M+"/>
              </a:rPr>
              <a:t>新しいセッション（別の会話）を開いて貼る。</a:t>
            </a:r>
          </a:p>
          <a:p>
            <a:pPr algn="l" marL="0" indent="0" lvl="0">
              <a:lnSpc>
                <a:spcPts val="4799"/>
              </a:lnSpc>
              <a:spcBef>
                <a:spcPct val="0"/>
              </a:spcBef>
            </a:pPr>
            <a:r>
              <a:rPr lang="en-US" sz="2999" strike="noStrike" u="none">
                <a:solidFill>
                  <a:srgbClr val="000000"/>
                </a:solidFill>
                <a:latin typeface="M+"/>
                <a:ea typeface="M+"/>
                <a:cs typeface="M+"/>
                <a:sym typeface="M+"/>
              </a:rPr>
              <a:t>プロンプト：</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このURLのセキュリティをチェックして: https://…</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まず、何でできているか調べて（ホスティング／フロント／データ置き場／外部API）。</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前回の結果は使わず、いま実際にリクエストを送って確かめて。推測では答えない:</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・認証なしで DB が読める / 書けるか</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・認証なしで叩ける API があるか（とくに AI を呼ぶもの）</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・ログインなしで管理画面に入れるか</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・課金が無防備に置かれていないか</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報告は「実際に確認した」と「コードから推測した」を分けて。</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84</a:t>
            </a:r>
          </a:p>
        </p:txBody>
      </p:sp>
    </p:spTree>
  </p:cSld>
  <p:clrMapOvr>
    <a:masterClrMapping/>
  </p:clrMapOvr>
</p:sld>
</file>

<file path=ppt/slides/slide8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a:solidFill>
                  <a:srgbClr val="000000"/>
                </a:solidFill>
                <a:latin typeface="M+"/>
                <a:ea typeface="M+"/>
                <a:cs typeface="M+"/>
                <a:sym typeface="M+"/>
              </a:rPr>
              <a:t>頼み方と、直す順</a:t>
            </a:r>
          </a:p>
        </p:txBody>
      </p:sp>
      <p:sp>
        <p:nvSpPr>
          <p:cNvPr name="TextBox 3" id="3"/>
          <p:cNvSpPr txBox="true"/>
          <p:nvPr/>
        </p:nvSpPr>
        <p:spPr>
          <a:xfrm rot="0">
            <a:off x="1428750" y="2877227"/>
            <a:ext cx="14891391" cy="2428875"/>
          </a:xfrm>
          <a:prstGeom prst="rect">
            <a:avLst/>
          </a:prstGeom>
        </p:spPr>
        <p:txBody>
          <a:bodyPr anchor="t" rtlCol="false" tIns="0" lIns="0" bIns="0" rIns="0">
            <a:spAutoFit/>
          </a:bodyPr>
          <a:lstStyle/>
          <a:p>
            <a:pPr algn="l" marL="647702" indent="-323851" lvl="1">
              <a:lnSpc>
                <a:spcPts val="4800"/>
              </a:lnSpc>
              <a:buFont typeface="Arial"/>
              <a:buChar char="•"/>
            </a:pPr>
            <a:r>
              <a:rPr lang="en-US" sz="3000">
                <a:solidFill>
                  <a:srgbClr val="000000"/>
                </a:solidFill>
                <a:latin typeface="M+"/>
                <a:ea typeface="M+"/>
                <a:cs typeface="M+"/>
                <a:sym typeface="M+"/>
              </a:rPr>
              <a:t>頼むのは、まっさらな別セッションで</a:t>
            </a:r>
          </a:p>
          <a:p>
            <a:pPr algn="l" marL="1295403" indent="-431801" lvl="2">
              <a:lnSpc>
                <a:spcPts val="4800"/>
              </a:lnSpc>
              <a:buFont typeface="Arial"/>
              <a:buChar char="⚬"/>
            </a:pPr>
            <a:r>
              <a:rPr lang="en-US" sz="3000">
                <a:solidFill>
                  <a:srgbClr val="000000"/>
                </a:solidFill>
                <a:latin typeface="M+"/>
                <a:ea typeface="M+"/>
                <a:cs typeface="M+"/>
                <a:sym typeface="M+"/>
              </a:rPr>
              <a:t>Webサイトを作ったときのセッションは自分を疑わない傾向</a:t>
            </a:r>
          </a:p>
          <a:p>
            <a:pPr algn="l" marL="647702" indent="-323851" lvl="1">
              <a:lnSpc>
                <a:spcPts val="4800"/>
              </a:lnSpc>
              <a:buFont typeface="Arial"/>
              <a:buChar char="•"/>
            </a:pPr>
            <a:r>
              <a:rPr lang="en-US" sz="3000" strike="noStrike" u="none">
                <a:solidFill>
                  <a:srgbClr val="000000"/>
                </a:solidFill>
                <a:latin typeface="M+"/>
                <a:ea typeface="M+"/>
                <a:cs typeface="M+"/>
                <a:sym typeface="M+"/>
              </a:rPr>
              <a:t>見つかったら</a:t>
            </a:r>
            <a:r>
              <a:rPr lang="en-US" sz="3000" strike="noStrike" u="none">
                <a:solidFill>
                  <a:srgbClr val="000000"/>
                </a:solidFill>
                <a:latin typeface="M+"/>
                <a:ea typeface="M+"/>
                <a:cs typeface="M+"/>
                <a:sym typeface="M+"/>
              </a:rPr>
              <a:t>直す順は  お金 → 復旧 → 信用</a:t>
            </a:r>
          </a:p>
          <a:p>
            <a:pPr algn="l" marL="1295403" indent="-431801" lvl="2">
              <a:lnSpc>
                <a:spcPts val="4800"/>
              </a:lnSpc>
              <a:buFont typeface="Arial"/>
              <a:buChar char="⚬"/>
            </a:pPr>
            <a:r>
              <a:rPr lang="en-US" sz="3000" strike="noStrike" u="none">
                <a:solidFill>
                  <a:srgbClr val="000000"/>
                </a:solidFill>
                <a:latin typeface="M+"/>
                <a:ea typeface="M+"/>
                <a:cs typeface="M+"/>
                <a:sym typeface="M+"/>
              </a:rPr>
              <a:t>今日の止血（例：金額上限）と、あとでしっかり（例：認証追加）を分ける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85</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bg>
      <p:bgPr>
        <a:solidFill>
          <a:srgbClr val="FFAB91"/>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86</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中級</a:t>
            </a:r>
          </a:p>
          <a:p>
            <a:pPr algn="ctr" marL="0" indent="0" lvl="0">
              <a:lnSpc>
                <a:spcPts val="10080"/>
              </a:lnSpc>
              <a:spcBef>
                <a:spcPct val="0"/>
              </a:spcBef>
            </a:pPr>
            <a:r>
              <a:rPr lang="en-US" sz="7200">
                <a:solidFill>
                  <a:srgbClr val="FFFFFF"/>
                </a:solidFill>
                <a:latin typeface="M+"/>
                <a:ea typeface="M+"/>
                <a:cs typeface="M+"/>
                <a:sym typeface="M+"/>
              </a:rPr>
              <a:t>アクセス制限</a:t>
            </a:r>
          </a:p>
        </p:txBody>
      </p:sp>
      <p:sp>
        <p:nvSpPr>
          <p:cNvPr name="TextBox 4" id="4"/>
          <p:cNvSpPr txBox="true"/>
          <p:nvPr/>
        </p:nvSpPr>
        <p:spPr>
          <a:xfrm rot="0">
            <a:off x="3591297" y="8715375"/>
            <a:ext cx="11105406" cy="542925"/>
          </a:xfrm>
          <a:prstGeom prst="rect">
            <a:avLst/>
          </a:prstGeom>
        </p:spPr>
        <p:txBody>
          <a:bodyPr anchor="t" rtlCol="false" tIns="0" lIns="0" bIns="0" rIns="0">
            <a:spAutoFit/>
          </a:bodyPr>
          <a:lstStyle/>
          <a:p>
            <a:pPr algn="ctr">
              <a:lnSpc>
                <a:spcPts val="4200"/>
              </a:lnSpc>
            </a:pPr>
            <a:r>
              <a:rPr lang="en-US" b="true" sz="3000" u="sng">
                <a:solidFill>
                  <a:srgbClr val="FFFFFF"/>
                </a:solidFill>
                <a:latin typeface="M+ Bold"/>
                <a:ea typeface="M+ Bold"/>
                <a:cs typeface="M+ Bold"/>
                <a:sym typeface="M+ Bold"/>
                <a:hlinkClick r:id="rId2" tooltip="https://vibecodingnotes.com/handson-basic-auth/"/>
              </a:rPr>
              <a:t>[BAU] https://vibecodingnotes.com/handson-basic-auth/</a:t>
            </a:r>
          </a:p>
        </p:txBody>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849373" y="4762895"/>
            <a:ext cx="6009877" cy="3672253"/>
          </a:xfrm>
          <a:custGeom>
            <a:avLst/>
            <a:gdLst/>
            <a:ahLst/>
            <a:cxnLst/>
            <a:rect r="r" b="b" t="t" l="l"/>
            <a:pathLst>
              <a:path h="3672253" w="6009877">
                <a:moveTo>
                  <a:pt x="0" y="0"/>
                </a:moveTo>
                <a:lnTo>
                  <a:pt x="6009877" y="0"/>
                </a:lnTo>
                <a:lnTo>
                  <a:pt x="6009877" y="3672253"/>
                </a:lnTo>
                <a:lnTo>
                  <a:pt x="0" y="3672253"/>
                </a:lnTo>
                <a:lnTo>
                  <a:pt x="0" y="0"/>
                </a:lnTo>
                <a:close/>
              </a:path>
            </a:pathLst>
          </a:custGeom>
          <a:blipFill>
            <a:blip r:embed="rId2"/>
            <a:stretch>
              <a:fillRect l="0" t="0" r="0" b="0"/>
            </a:stretch>
          </a:blipFill>
        </p:spPr>
      </p:sp>
      <p:sp>
        <p:nvSpPr>
          <p:cNvPr name="TextBox 3" id="3"/>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Basic認証とは</a:t>
            </a:r>
          </a:p>
        </p:txBody>
      </p:sp>
      <p:sp>
        <p:nvSpPr>
          <p:cNvPr name="TextBox 4" id="4"/>
          <p:cNvSpPr txBox="true"/>
          <p:nvPr/>
        </p:nvSpPr>
        <p:spPr>
          <a:xfrm rot="0">
            <a:off x="1428750" y="2874345"/>
            <a:ext cx="14891391" cy="4781550"/>
          </a:xfrm>
          <a:prstGeom prst="rect">
            <a:avLst/>
          </a:prstGeom>
        </p:spPr>
        <p:txBody>
          <a:bodyPr anchor="t" rtlCol="false" tIns="0" lIns="0" bIns="0" rIns="0">
            <a:spAutoFit/>
          </a:bodyPr>
          <a:lstStyle/>
          <a:p>
            <a:pPr algn="l" marL="0" indent="0" lvl="0">
              <a:lnSpc>
                <a:spcPts val="4799"/>
              </a:lnSpc>
              <a:spcBef>
                <a:spcPct val="0"/>
              </a:spcBef>
            </a:pPr>
            <a:r>
              <a:rPr lang="en-US" sz="2999" strike="noStrike" u="none">
                <a:solidFill>
                  <a:srgbClr val="000000"/>
                </a:solidFill>
                <a:latin typeface="M+"/>
                <a:ea typeface="M+"/>
                <a:cs typeface="M+"/>
                <a:sym typeface="M+"/>
              </a:rPr>
              <a:t>ブラウザに昔から備わっている、いちばん手軽な鍵のかけ方</a:t>
            </a:r>
          </a:p>
          <a:p>
            <a:pPr algn="l" marL="0" indent="0" lvl="0">
              <a:lnSpc>
                <a:spcPts val="4799"/>
              </a:lnSpc>
              <a:spcBef>
                <a:spcPct val="0"/>
              </a:spcBef>
            </a:pPr>
            <a:r>
              <a:rPr lang="en-US" sz="2999" strike="noStrike" u="none">
                <a:solidFill>
                  <a:srgbClr val="000000"/>
                </a:solidFill>
                <a:latin typeface="M+"/>
                <a:ea typeface="M+"/>
                <a:cs typeface="M+"/>
                <a:sym typeface="M+"/>
              </a:rPr>
              <a:t>ログイン画面を自分で作らない。ダイアログはブラウザが出す</a:t>
            </a:r>
          </a:p>
          <a:p>
            <a:pPr algn="l" marL="0" indent="0" lvl="0">
              <a:lnSpc>
                <a:spcPts val="4799"/>
              </a:lnSpc>
              <a:spcBef>
                <a:spcPct val="0"/>
              </a:spcBef>
            </a:pPr>
          </a:p>
          <a:p>
            <a:pPr algn="l" marL="647698" indent="-323849" lvl="1">
              <a:lnSpc>
                <a:spcPts val="4799"/>
              </a:lnSpc>
              <a:buAutoNum type="arabicPeriod" startAt="1"/>
            </a:pPr>
            <a:r>
              <a:rPr lang="en-US" sz="2999" strike="noStrike" u="none">
                <a:solidFill>
                  <a:srgbClr val="000000"/>
                </a:solidFill>
                <a:latin typeface="M+"/>
                <a:ea typeface="M+"/>
                <a:cs typeface="M+"/>
                <a:sym typeface="M+"/>
              </a:rPr>
              <a:t> 鍵のかかったページを開く</a:t>
            </a:r>
          </a:p>
          <a:p>
            <a:pPr algn="l" marL="647698" indent="-323849" lvl="1">
              <a:lnSpc>
                <a:spcPts val="4799"/>
              </a:lnSpc>
              <a:buAutoNum type="arabicPeriod" startAt="1"/>
            </a:pPr>
            <a:r>
              <a:rPr lang="en-US" sz="2999" strike="noStrike" u="none">
                <a:solidFill>
                  <a:srgbClr val="000000"/>
                </a:solidFill>
                <a:latin typeface="M+"/>
                <a:ea typeface="M+"/>
                <a:cs typeface="M+"/>
                <a:sym typeface="M+"/>
              </a:rPr>
              <a:t> サーバーが「401（合言葉が要る）」と返す</a:t>
            </a:r>
          </a:p>
          <a:p>
            <a:pPr algn="l" marL="647698" indent="-323849" lvl="1">
              <a:lnSpc>
                <a:spcPts val="4799"/>
              </a:lnSpc>
              <a:buAutoNum type="arabicPeriod" startAt="1"/>
            </a:pPr>
            <a:r>
              <a:rPr lang="en-US" sz="2999" strike="noStrike" u="none">
                <a:solidFill>
                  <a:srgbClr val="000000"/>
                </a:solidFill>
                <a:latin typeface="M+"/>
                <a:ea typeface="M+"/>
                <a:cs typeface="M+"/>
                <a:sym typeface="M+"/>
              </a:rPr>
              <a:t> ブラウザが合言葉を尋ねるダイアログを出す</a:t>
            </a:r>
          </a:p>
          <a:p>
            <a:pPr algn="l" marL="647698" indent="-323849" lvl="1">
              <a:lnSpc>
                <a:spcPts val="4799"/>
              </a:lnSpc>
              <a:buAutoNum type="arabicPeriod" startAt="1"/>
            </a:pPr>
            <a:r>
              <a:rPr lang="en-US" sz="2999" strike="noStrike" u="none">
                <a:solidFill>
                  <a:srgbClr val="000000"/>
                </a:solidFill>
                <a:latin typeface="M+"/>
                <a:ea typeface="M+"/>
                <a:cs typeface="M+"/>
                <a:sym typeface="M+"/>
              </a:rPr>
              <a:t> 入力した合言葉を付けて、同じURLを開き直す</a:t>
            </a:r>
          </a:p>
          <a:p>
            <a:pPr algn="l" marL="647698" indent="-323849" lvl="1">
              <a:lnSpc>
                <a:spcPts val="4799"/>
              </a:lnSpc>
              <a:spcBef>
                <a:spcPct val="0"/>
              </a:spcBef>
              <a:buAutoNum type="arabicPeriod" startAt="1"/>
            </a:pPr>
            <a:r>
              <a:rPr lang="en-US" sz="2999" strike="noStrike" u="none">
                <a:solidFill>
                  <a:srgbClr val="000000"/>
                </a:solidFill>
                <a:latin typeface="M+"/>
                <a:ea typeface="M+"/>
                <a:cs typeface="M+"/>
                <a:sym typeface="M+"/>
              </a:rPr>
              <a:t> 合っていればページが返る</a:t>
            </a:r>
          </a:p>
        </p:txBody>
      </p:sp>
      <p:sp>
        <p:nvSpPr>
          <p:cNvPr name="TextBox 5" id="5"/>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87</a:t>
            </a:r>
          </a:p>
        </p:txBody>
      </p:sp>
    </p:spTree>
  </p:cSld>
  <p:clrMapOvr>
    <a:masterClrMapping/>
  </p:clrMapOvr>
</p:sld>
</file>

<file path=ppt/slides/slide8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鍵をかけたくなる場面</a:t>
            </a:r>
          </a:p>
        </p:txBody>
      </p:sp>
      <p:sp>
        <p:nvSpPr>
          <p:cNvPr name="TextBox 3" id="3"/>
          <p:cNvSpPr txBox="true"/>
          <p:nvPr/>
        </p:nvSpPr>
        <p:spPr>
          <a:xfrm rot="0">
            <a:off x="1428750" y="2874345"/>
            <a:ext cx="14891391" cy="4781550"/>
          </a:xfrm>
          <a:prstGeom prst="rect">
            <a:avLst/>
          </a:prstGeom>
        </p:spPr>
        <p:txBody>
          <a:bodyPr anchor="t" rtlCol="false" tIns="0" lIns="0" bIns="0" rIns="0">
            <a:spAutoFit/>
          </a:bodyPr>
          <a:lstStyle/>
          <a:p>
            <a:pPr algn="l" marL="647698" indent="-323849" lvl="1">
              <a:lnSpc>
                <a:spcPts val="4799"/>
              </a:lnSpc>
              <a:buAutoNum type="arabicPeriod" startAt="1"/>
            </a:pPr>
            <a:r>
              <a:rPr lang="en-US" sz="2999" strike="noStrike" u="none">
                <a:solidFill>
                  <a:srgbClr val="000000"/>
                </a:solidFill>
                <a:latin typeface="M+"/>
                <a:ea typeface="M+"/>
                <a:cs typeface="M+"/>
                <a:sym typeface="M+"/>
              </a:rPr>
              <a:t>作りかけを関係者だけに見せたい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まだ人に見せられる状態ではないが、URLは渡して見てもらいたい</a:t>
            </a:r>
          </a:p>
          <a:p>
            <a:pPr algn="l" marL="647698" indent="-323849" lvl="1">
              <a:lnSpc>
                <a:spcPts val="4799"/>
              </a:lnSpc>
              <a:buAutoNum type="arabicPeriod" startAt="1"/>
            </a:pPr>
            <a:r>
              <a:rPr lang="en-US" sz="2999" strike="noStrike" u="none">
                <a:solidFill>
                  <a:srgbClr val="000000"/>
                </a:solidFill>
                <a:latin typeface="M+"/>
                <a:ea typeface="M+"/>
                <a:cs typeface="M+"/>
                <a:sym typeface="M+"/>
              </a:rPr>
              <a:t>身内向けのページを作った</a:t>
            </a:r>
          </a:p>
          <a:p>
            <a:pPr algn="l" marL="1295397" indent="-431799" lvl="2">
              <a:lnSpc>
                <a:spcPts val="4799"/>
              </a:lnSpc>
              <a:buFont typeface="Arial"/>
              <a:buChar char="⚬"/>
            </a:pPr>
            <a:r>
              <a:rPr lang="en-US" sz="2999" strike="noStrike" u="none">
                <a:solidFill>
                  <a:srgbClr val="000000"/>
                </a:solidFill>
                <a:latin typeface="M+"/>
                <a:ea typeface="M+"/>
                <a:cs typeface="M+"/>
                <a:sym typeface="M+"/>
              </a:rPr>
              <a:t>家族・サークル・社内など、特定の人にだけ届けばよいページ</a:t>
            </a:r>
          </a:p>
          <a:p>
            <a:pPr algn="l" marL="647698" indent="-323849" lvl="1">
              <a:lnSpc>
                <a:spcPts val="4799"/>
              </a:lnSpc>
              <a:buAutoNum type="arabicPeriod" startAt="1"/>
            </a:pPr>
            <a:r>
              <a:rPr lang="en-US" sz="2999" strike="noStrike" u="none">
                <a:solidFill>
                  <a:srgbClr val="000000"/>
                </a:solidFill>
                <a:latin typeface="M+"/>
                <a:ea typeface="M+"/>
                <a:cs typeface="M+"/>
                <a:sym typeface="M+"/>
              </a:rPr>
              <a:t>管理用の画面を自分だけが開けるようにしたい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投稿の削除や設定変更ができる画面は、自分以外に開かれると困る</a:t>
            </a:r>
          </a:p>
          <a:p>
            <a:pPr algn="l" marL="647698" indent="-323849" lvl="1">
              <a:lnSpc>
                <a:spcPts val="4799"/>
              </a:lnSpc>
              <a:buAutoNum type="arabicPeriod" startAt="1"/>
            </a:pPr>
            <a:r>
              <a:rPr lang="en-US" sz="2999" strike="noStrike" u="none">
                <a:solidFill>
                  <a:srgbClr val="000000"/>
                </a:solidFill>
                <a:latin typeface="M+"/>
                <a:ea typeface="M+"/>
                <a:cs typeface="M+"/>
                <a:sym typeface="M+"/>
              </a:rPr>
              <a:t>公開前の確認用に見せたい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本番と同じURL・同じ環境で、限られた人に確認してもらいたい</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88</a:t>
            </a:r>
          </a:p>
        </p:txBody>
      </p:sp>
    </p:spTree>
  </p:cSld>
  <p:clrMapOvr>
    <a:masterClrMapping/>
  </p:clrMapOvr>
</p:sld>
</file>

<file path=ppt/slides/slide8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画面を作らなくていい</a:t>
            </a:r>
          </a:p>
        </p:txBody>
      </p:sp>
      <p:sp>
        <p:nvSpPr>
          <p:cNvPr name="TextBox 3" id="3"/>
          <p:cNvSpPr txBox="true"/>
          <p:nvPr/>
        </p:nvSpPr>
        <p:spPr>
          <a:xfrm rot="0">
            <a:off x="1428750" y="2883870"/>
            <a:ext cx="14891391" cy="6163310"/>
          </a:xfrm>
          <a:prstGeom prst="rect">
            <a:avLst/>
          </a:prstGeom>
        </p:spPr>
        <p:txBody>
          <a:bodyPr anchor="t" rtlCol="false" tIns="0" lIns="0" bIns="0" rIns="0">
            <a:spAutoFit/>
          </a:bodyPr>
          <a:lstStyle/>
          <a:p>
            <a:pPr algn="l" marL="0" indent="0" lvl="0">
              <a:lnSpc>
                <a:spcPts val="4479"/>
              </a:lnSpc>
              <a:spcBef>
                <a:spcPct val="0"/>
              </a:spcBef>
            </a:pPr>
            <a:r>
              <a:rPr lang="en-US" sz="2799" strike="noStrike" u="none">
                <a:solidFill>
                  <a:srgbClr val="000000"/>
                </a:solidFill>
                <a:latin typeface="M+"/>
                <a:ea typeface="M+"/>
                <a:cs typeface="M+"/>
                <a:sym typeface="M+"/>
              </a:rPr>
              <a:t>【作らなくていいもの】</a:t>
            </a:r>
          </a:p>
          <a:p>
            <a:pPr algn="l" marL="604519" indent="-302260" lvl="1">
              <a:lnSpc>
                <a:spcPts val="4479"/>
              </a:lnSpc>
              <a:buFont typeface="Arial"/>
              <a:buChar char="•"/>
            </a:pPr>
            <a:r>
              <a:rPr lang="en-US" sz="2799" strike="noStrike" u="none">
                <a:solidFill>
                  <a:srgbClr val="000000"/>
                </a:solidFill>
                <a:latin typeface="M+"/>
                <a:ea typeface="M+"/>
                <a:cs typeface="M+"/>
                <a:sym typeface="M+"/>
              </a:rPr>
              <a:t>ログイン画面（ブラウザがダイアログを出してくれる）</a:t>
            </a:r>
          </a:p>
          <a:p>
            <a:pPr algn="l" marL="604519" indent="-302260" lvl="1">
              <a:lnSpc>
                <a:spcPts val="4479"/>
              </a:lnSpc>
              <a:buFont typeface="Arial"/>
              <a:buChar char="•"/>
            </a:pPr>
            <a:r>
              <a:rPr lang="en-US" sz="2799" strike="noStrike" u="none">
                <a:solidFill>
                  <a:srgbClr val="000000"/>
                </a:solidFill>
                <a:latin typeface="M+"/>
                <a:ea typeface="M+"/>
                <a:cs typeface="M+"/>
                <a:sym typeface="M+"/>
              </a:rPr>
              <a:t>パスワードを保存するデータベース</a:t>
            </a:r>
          </a:p>
          <a:p>
            <a:pPr algn="l" marL="604519" indent="-302260" lvl="1">
              <a:lnSpc>
                <a:spcPts val="4479"/>
              </a:lnSpc>
              <a:buFont typeface="Arial"/>
              <a:buChar char="•"/>
            </a:pPr>
            <a:r>
              <a:rPr lang="en-US" sz="2799" strike="noStrike" u="none">
                <a:solidFill>
                  <a:srgbClr val="000000"/>
                </a:solidFill>
                <a:latin typeface="M+"/>
                <a:ea typeface="M+"/>
                <a:cs typeface="M+"/>
                <a:sym typeface="M+"/>
              </a:rPr>
              <a:t>「ログイン中かどうか」を覚えておく仕組み</a:t>
            </a:r>
          </a:p>
          <a:p>
            <a:pPr algn="l" marL="0" indent="0" lvl="0">
              <a:lnSpc>
                <a:spcPts val="4479"/>
              </a:lnSpc>
              <a:spcBef>
                <a:spcPct val="0"/>
              </a:spcBef>
            </a:pPr>
            <a:r>
              <a:rPr lang="en-US" sz="2799" strike="noStrike" u="none">
                <a:solidFill>
                  <a:srgbClr val="000000"/>
                </a:solidFill>
                <a:latin typeface="M+"/>
                <a:ea typeface="M+"/>
                <a:cs typeface="M+"/>
                <a:sym typeface="M+"/>
              </a:rPr>
              <a:t>→ HTML 側の実装はゼロ。合言葉が合っているか照合するだけ</a:t>
            </a:r>
          </a:p>
          <a:p>
            <a:pPr algn="l" marL="0" indent="0" lvl="0">
              <a:lnSpc>
                <a:spcPts val="4479"/>
              </a:lnSpc>
              <a:spcBef>
                <a:spcPct val="0"/>
              </a:spcBef>
            </a:pPr>
          </a:p>
          <a:p>
            <a:pPr algn="l" marL="0" indent="0" lvl="0">
              <a:lnSpc>
                <a:spcPts val="4479"/>
              </a:lnSpc>
              <a:spcBef>
                <a:spcPct val="0"/>
              </a:spcBef>
            </a:pPr>
            <a:r>
              <a:rPr lang="en-US" sz="2799" strike="noStrike" u="none">
                <a:solidFill>
                  <a:srgbClr val="000000"/>
                </a:solidFill>
                <a:latin typeface="M+"/>
                <a:ea typeface="M+"/>
                <a:cs typeface="M+"/>
                <a:sym typeface="M+"/>
              </a:rPr>
              <a:t>【できないこと】</a:t>
            </a:r>
          </a:p>
          <a:p>
            <a:pPr algn="l" marL="604519" indent="-302260" lvl="1">
              <a:lnSpc>
                <a:spcPts val="4479"/>
              </a:lnSpc>
              <a:buFont typeface="Arial"/>
              <a:buChar char="•"/>
            </a:pPr>
            <a:r>
              <a:rPr lang="en-US" sz="2799" strike="noStrike" u="none">
                <a:solidFill>
                  <a:srgbClr val="000000"/>
                </a:solidFill>
                <a:latin typeface="M+"/>
                <a:ea typeface="M+"/>
                <a:cs typeface="M+"/>
                <a:sym typeface="M+"/>
              </a:rPr>
              <a:t>誰がアクセスしたかは区別できない</a:t>
            </a:r>
          </a:p>
          <a:p>
            <a:pPr algn="l" marL="604519" indent="-302260" lvl="1">
              <a:lnSpc>
                <a:spcPts val="4479"/>
              </a:lnSpc>
              <a:buFont typeface="Arial"/>
              <a:buChar char="•"/>
            </a:pPr>
            <a:r>
              <a:rPr lang="en-US" sz="2799" strike="noStrike" u="none">
                <a:solidFill>
                  <a:srgbClr val="000000"/>
                </a:solidFill>
                <a:latin typeface="M+"/>
                <a:ea typeface="M+"/>
                <a:cs typeface="M+"/>
                <a:sym typeface="M+"/>
              </a:rPr>
              <a:t>ログアウトできない</a:t>
            </a:r>
          </a:p>
          <a:p>
            <a:pPr algn="l" marL="0" indent="0" lvl="0">
              <a:lnSpc>
                <a:spcPts val="4479"/>
              </a:lnSpc>
              <a:spcBef>
                <a:spcPct val="0"/>
              </a:spcBef>
            </a:pPr>
          </a:p>
          <a:p>
            <a:pPr algn="l" marL="0" indent="0" lvl="0">
              <a:lnSpc>
                <a:spcPts val="4479"/>
              </a:lnSpc>
              <a:spcBef>
                <a:spcPct val="0"/>
              </a:spcBef>
            </a:pPr>
            <a:r>
              <a:rPr lang="en-US" sz="2799" strike="noStrike" u="none">
                <a:solidFill>
                  <a:srgbClr val="000000"/>
                </a:solidFill>
                <a:latin typeface="M+"/>
                <a:ea typeface="M+"/>
                <a:cs typeface="M+"/>
                <a:sym typeface="M+"/>
              </a:rPr>
              <a:t>それでも「関係者だけに見せる」用途にはこれで足りることが多い</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89</a:t>
            </a:r>
          </a:p>
        </p:txBody>
      </p:sp>
      <p:sp>
        <p:nvSpPr>
          <p:cNvPr name="Freeform 5" id="5"/>
          <p:cNvSpPr/>
          <p:nvPr/>
        </p:nvSpPr>
        <p:spPr>
          <a:xfrm flipH="false" flipV="false" rot="0">
            <a:off x="12051710" y="3007695"/>
            <a:ext cx="4807540" cy="2937581"/>
          </a:xfrm>
          <a:custGeom>
            <a:avLst/>
            <a:gdLst/>
            <a:ahLst/>
            <a:cxnLst/>
            <a:rect r="r" b="b" t="t" l="l"/>
            <a:pathLst>
              <a:path h="2937581" w="4807540">
                <a:moveTo>
                  <a:pt x="0" y="0"/>
                </a:moveTo>
                <a:lnTo>
                  <a:pt x="4807540" y="0"/>
                </a:lnTo>
                <a:lnTo>
                  <a:pt x="4807540" y="2937581"/>
                </a:lnTo>
                <a:lnTo>
                  <a:pt x="0" y="2937581"/>
                </a:lnTo>
                <a:lnTo>
                  <a:pt x="0" y="0"/>
                </a:lnTo>
                <a:close/>
              </a:path>
            </a:pathLst>
          </a:custGeom>
          <a:blipFill>
            <a:blip r:embed="rId2"/>
            <a:stretch>
              <a:fillRect l="0" t="0" r="0" b="0"/>
            </a:stretch>
          </a:blipFill>
        </p:spPr>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640877" y="3455764"/>
            <a:ext cx="4364089" cy="3687655"/>
          </a:xfrm>
          <a:custGeom>
            <a:avLst/>
            <a:gdLst/>
            <a:ahLst/>
            <a:cxnLst/>
            <a:rect r="r" b="b" t="t" l="l"/>
            <a:pathLst>
              <a:path h="3687655" w="4364089">
                <a:moveTo>
                  <a:pt x="0" y="0"/>
                </a:moveTo>
                <a:lnTo>
                  <a:pt x="4364089" y="0"/>
                </a:lnTo>
                <a:lnTo>
                  <a:pt x="4364089" y="3687655"/>
                </a:lnTo>
                <a:lnTo>
                  <a:pt x="0" y="3687655"/>
                </a:lnTo>
                <a:lnTo>
                  <a:pt x="0" y="0"/>
                </a:lnTo>
                <a:close/>
              </a:path>
            </a:pathLst>
          </a:custGeom>
          <a:blipFill>
            <a:blip r:embed="rId2"/>
            <a:stretch>
              <a:fillRect l="0" t="0" r="0" b="0"/>
            </a:stretch>
          </a:blipFill>
        </p:spPr>
      </p:sp>
      <p:sp>
        <p:nvSpPr>
          <p:cNvPr name="Freeform 3" id="3"/>
          <p:cNvSpPr/>
          <p:nvPr/>
        </p:nvSpPr>
        <p:spPr>
          <a:xfrm flipH="false" flipV="false" rot="0">
            <a:off x="12004966" y="5136634"/>
            <a:ext cx="5054309" cy="4270891"/>
          </a:xfrm>
          <a:custGeom>
            <a:avLst/>
            <a:gdLst/>
            <a:ahLst/>
            <a:cxnLst/>
            <a:rect r="r" b="b" t="t" l="l"/>
            <a:pathLst>
              <a:path h="4270891" w="5054309">
                <a:moveTo>
                  <a:pt x="0" y="0"/>
                </a:moveTo>
                <a:lnTo>
                  <a:pt x="5054309" y="0"/>
                </a:lnTo>
                <a:lnTo>
                  <a:pt x="5054309" y="4270891"/>
                </a:lnTo>
                <a:lnTo>
                  <a:pt x="0" y="4270891"/>
                </a:lnTo>
                <a:lnTo>
                  <a:pt x="0" y="0"/>
                </a:lnTo>
                <a:close/>
              </a:path>
            </a:pathLst>
          </a:custGeom>
          <a:blipFill>
            <a:blip r:embed="rId3"/>
            <a:stretch>
              <a:fillRect l="0" t="0" r="0" b="0"/>
            </a:stretch>
          </a:blipFill>
        </p:spPr>
      </p:sp>
      <p:sp>
        <p:nvSpPr>
          <p:cNvPr name="Freeform 4" id="4"/>
          <p:cNvSpPr/>
          <p:nvPr/>
        </p:nvSpPr>
        <p:spPr>
          <a:xfrm flipH="false" flipV="false" rot="0">
            <a:off x="12004966" y="1028700"/>
            <a:ext cx="5054309" cy="4270891"/>
          </a:xfrm>
          <a:custGeom>
            <a:avLst/>
            <a:gdLst/>
            <a:ahLst/>
            <a:cxnLst/>
            <a:rect r="r" b="b" t="t" l="l"/>
            <a:pathLst>
              <a:path h="4270891" w="5054309">
                <a:moveTo>
                  <a:pt x="0" y="0"/>
                </a:moveTo>
                <a:lnTo>
                  <a:pt x="5054309" y="0"/>
                </a:lnTo>
                <a:lnTo>
                  <a:pt x="5054309" y="4270891"/>
                </a:lnTo>
                <a:lnTo>
                  <a:pt x="0" y="4270891"/>
                </a:lnTo>
                <a:lnTo>
                  <a:pt x="0" y="0"/>
                </a:lnTo>
                <a:close/>
              </a:path>
            </a:pathLst>
          </a:custGeom>
          <a:blipFill>
            <a:blip r:embed="rId4"/>
            <a:stretch>
              <a:fillRect l="0" t="0" r="0" b="0"/>
            </a:stretch>
          </a:blipFill>
        </p:spPr>
      </p:sp>
      <p:grpSp>
        <p:nvGrpSpPr>
          <p:cNvPr name="Group 5" id="5"/>
          <p:cNvGrpSpPr/>
          <p:nvPr/>
        </p:nvGrpSpPr>
        <p:grpSpPr>
          <a:xfrm rot="1962942">
            <a:off x="10907907" y="5732657"/>
            <a:ext cx="1844468" cy="824212"/>
            <a:chOff x="0" y="0"/>
            <a:chExt cx="1245332" cy="556485"/>
          </a:xfrm>
        </p:grpSpPr>
        <p:sp>
          <p:nvSpPr>
            <p:cNvPr name="Freeform 6" id="6"/>
            <p:cNvSpPr/>
            <p:nvPr/>
          </p:nvSpPr>
          <p:spPr>
            <a:xfrm flipH="false" flipV="false" rot="0">
              <a:off x="0" y="0"/>
              <a:ext cx="1245332" cy="556485"/>
            </a:xfrm>
            <a:custGeom>
              <a:avLst/>
              <a:gdLst/>
              <a:ahLst/>
              <a:cxnLst/>
              <a:rect r="r" b="b" t="t" l="l"/>
              <a:pathLst>
                <a:path h="556485" w="1245332">
                  <a:moveTo>
                    <a:pt x="1245332" y="278242"/>
                  </a:moveTo>
                  <a:lnTo>
                    <a:pt x="838932" y="0"/>
                  </a:lnTo>
                  <a:lnTo>
                    <a:pt x="838932" y="203200"/>
                  </a:lnTo>
                  <a:lnTo>
                    <a:pt x="0" y="203200"/>
                  </a:lnTo>
                  <a:lnTo>
                    <a:pt x="0" y="353285"/>
                  </a:lnTo>
                  <a:lnTo>
                    <a:pt x="838932" y="353285"/>
                  </a:lnTo>
                  <a:lnTo>
                    <a:pt x="838932" y="556485"/>
                  </a:lnTo>
                  <a:lnTo>
                    <a:pt x="1245332" y="278242"/>
                  </a:lnTo>
                  <a:close/>
                </a:path>
              </a:pathLst>
            </a:custGeom>
            <a:solidFill>
              <a:srgbClr val="FF3131"/>
            </a:solidFill>
          </p:spPr>
        </p:sp>
        <p:sp>
          <p:nvSpPr>
            <p:cNvPr name="TextBox 7" id="7"/>
            <p:cNvSpPr txBox="true"/>
            <p:nvPr/>
          </p:nvSpPr>
          <p:spPr>
            <a:xfrm>
              <a:off x="0" y="127000"/>
              <a:ext cx="1143732" cy="226285"/>
            </a:xfrm>
            <a:prstGeom prst="rect">
              <a:avLst/>
            </a:prstGeom>
          </p:spPr>
          <p:txBody>
            <a:bodyPr anchor="ctr" rtlCol="false" tIns="50800" lIns="50800" bIns="50800" rIns="50800"/>
            <a:lstStyle/>
            <a:p>
              <a:pPr algn="ctr">
                <a:lnSpc>
                  <a:spcPts val="3200"/>
                </a:lnSpc>
              </a:pPr>
            </a:p>
          </p:txBody>
        </p:sp>
      </p:grpSp>
      <p:sp>
        <p:nvSpPr>
          <p:cNvPr name="TextBox 8" id="8"/>
          <p:cNvSpPr txBox="true"/>
          <p:nvPr/>
        </p:nvSpPr>
        <p:spPr>
          <a:xfrm rot="0">
            <a:off x="1428750" y="2874345"/>
            <a:ext cx="5899268" cy="6377305"/>
          </a:xfrm>
          <a:prstGeom prst="rect">
            <a:avLst/>
          </a:prstGeom>
        </p:spPr>
        <p:txBody>
          <a:bodyPr anchor="t" rtlCol="false" tIns="0" lIns="0" bIns="0" rIns="0">
            <a:spAutoFit/>
          </a:bodyPr>
          <a:lstStyle/>
          <a:p>
            <a:pPr algn="l" marL="626109" indent="-313054" lvl="1">
              <a:lnSpc>
                <a:spcPts val="4639"/>
              </a:lnSpc>
              <a:buFont typeface="Arial"/>
              <a:buChar char="•"/>
            </a:pPr>
            <a:r>
              <a:rPr lang="en-US" sz="2899" strike="noStrike" u="none">
                <a:solidFill>
                  <a:srgbClr val="000000"/>
                </a:solidFill>
                <a:latin typeface="M+"/>
                <a:ea typeface="M+"/>
                <a:cs typeface="M+"/>
                <a:sym typeface="M+"/>
              </a:rPr>
              <a:t>public/index.html</a:t>
            </a:r>
          </a:p>
          <a:p>
            <a:pPr algn="l" marL="1252218" indent="-417406" lvl="2">
              <a:lnSpc>
                <a:spcPts val="4639"/>
              </a:lnSpc>
              <a:buFont typeface="Arial"/>
              <a:buChar char="⚬"/>
            </a:pPr>
            <a:r>
              <a:rPr lang="en-US" sz="2899" strike="noStrike" u="none">
                <a:solidFill>
                  <a:srgbClr val="000000"/>
                </a:solidFill>
                <a:latin typeface="M+"/>
                <a:ea typeface="M+"/>
                <a:cs typeface="M+"/>
                <a:sym typeface="M+"/>
              </a:rPr>
              <a:t>誰でも見られるトップ</a:t>
            </a:r>
          </a:p>
          <a:p>
            <a:pPr algn="l" marL="626109" indent="-313054" lvl="1">
              <a:lnSpc>
                <a:spcPts val="4639"/>
              </a:lnSpc>
              <a:buFont typeface="Arial"/>
              <a:buChar char="•"/>
            </a:pPr>
            <a:r>
              <a:rPr lang="en-US" sz="2899" strike="noStrike" u="none">
                <a:solidFill>
                  <a:srgbClr val="000000"/>
                </a:solidFill>
                <a:latin typeface="M+"/>
                <a:ea typeface="M+"/>
                <a:cs typeface="M+"/>
                <a:sym typeface="M+"/>
              </a:rPr>
              <a:t>public/secret/index.html</a:t>
            </a:r>
          </a:p>
          <a:p>
            <a:pPr algn="l" marL="1252218" indent="-417406" lvl="2">
              <a:lnSpc>
                <a:spcPts val="4639"/>
              </a:lnSpc>
              <a:buFont typeface="Arial"/>
              <a:buChar char="⚬"/>
            </a:pPr>
            <a:r>
              <a:rPr lang="en-US" sz="2899" strike="noStrike" u="none">
                <a:solidFill>
                  <a:srgbClr val="000000"/>
                </a:solidFill>
                <a:latin typeface="M+"/>
                <a:ea typeface="M+"/>
                <a:cs typeface="M+"/>
                <a:sym typeface="M+"/>
              </a:rPr>
              <a:t>合言葉を知っている人だけ</a:t>
            </a:r>
          </a:p>
          <a:p>
            <a:pPr algn="l" marL="0" indent="0" lvl="0">
              <a:lnSpc>
                <a:spcPts val="4639"/>
              </a:lnSpc>
              <a:spcBef>
                <a:spcPct val="0"/>
              </a:spcBef>
            </a:pPr>
          </a:p>
          <a:p>
            <a:pPr algn="l" marL="626109" indent="-313054" lvl="1">
              <a:lnSpc>
                <a:spcPts val="4639"/>
              </a:lnSpc>
              <a:buFont typeface="Arial"/>
              <a:buChar char="•"/>
            </a:pPr>
            <a:r>
              <a:rPr lang="en-US" sz="2899" strike="noStrike" u="none">
                <a:solidFill>
                  <a:srgbClr val="000000"/>
                </a:solidFill>
                <a:latin typeface="M+"/>
                <a:ea typeface="M+"/>
                <a:cs typeface="M+"/>
                <a:sym typeface="M+"/>
              </a:rPr>
              <a:t>トップページは誰でも開ける</a:t>
            </a:r>
          </a:p>
          <a:p>
            <a:pPr algn="l" marL="626109" indent="-313054" lvl="1">
              <a:lnSpc>
                <a:spcPts val="4639"/>
              </a:lnSpc>
              <a:buFont typeface="Arial"/>
              <a:buChar char="•"/>
            </a:pPr>
            <a:r>
              <a:rPr lang="en-US" sz="2899" strike="noStrike" u="none">
                <a:solidFill>
                  <a:srgbClr val="000000"/>
                </a:solidFill>
                <a:latin typeface="M+"/>
                <a:ea typeface="M+"/>
                <a:cs typeface="M+"/>
                <a:sym typeface="M+"/>
              </a:rPr>
              <a:t>/secret/ を開こうとすると、ブラウザが合言葉を尋ねてくる</a:t>
            </a:r>
          </a:p>
          <a:p>
            <a:pPr algn="l" marL="626109" indent="-313054" lvl="1">
              <a:lnSpc>
                <a:spcPts val="4639"/>
              </a:lnSpc>
              <a:buFont typeface="Arial"/>
              <a:buChar char="•"/>
            </a:pPr>
            <a:r>
              <a:rPr lang="en-US" sz="2899" strike="noStrike" u="none">
                <a:solidFill>
                  <a:srgbClr val="000000"/>
                </a:solidFill>
                <a:latin typeface="M+"/>
                <a:ea typeface="M+"/>
                <a:cs typeface="M+"/>
                <a:sym typeface="M+"/>
              </a:rPr>
              <a:t>正しく入れると中身が見える</a:t>
            </a:r>
          </a:p>
          <a:p>
            <a:pPr algn="l" marL="0" indent="0" lvl="0">
              <a:lnSpc>
                <a:spcPts val="4639"/>
              </a:lnSpc>
              <a:spcBef>
                <a:spcPct val="0"/>
              </a:spcBef>
            </a:pPr>
          </a:p>
          <a:p>
            <a:pPr algn="l" marL="0" indent="0" lvl="0">
              <a:lnSpc>
                <a:spcPts val="4639"/>
              </a:lnSpc>
              <a:spcBef>
                <a:spcPct val="0"/>
              </a:spcBef>
            </a:pPr>
          </a:p>
        </p:txBody>
      </p:sp>
      <p:sp>
        <p:nvSpPr>
          <p:cNvPr name="TextBox 9" id="9"/>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90</a:t>
            </a:r>
          </a:p>
        </p:txBody>
      </p:sp>
      <p:sp>
        <p:nvSpPr>
          <p:cNvPr name="TextBox 10" id="10"/>
          <p:cNvSpPr txBox="true"/>
          <p:nvPr/>
        </p:nvSpPr>
        <p:spPr>
          <a:xfrm rot="0">
            <a:off x="1428750" y="1143000"/>
            <a:ext cx="15430500" cy="1242059"/>
          </a:xfrm>
          <a:prstGeom prst="rect">
            <a:avLst/>
          </a:prstGeom>
        </p:spPr>
        <p:txBody>
          <a:bodyPr anchor="t" rtlCol="false" tIns="0" lIns="0" bIns="0" rIns="0">
            <a:spAutoFit/>
          </a:bodyPr>
          <a:lstStyle/>
          <a:p>
            <a:pPr algn="l" marL="0" indent="0" lvl="0">
              <a:lnSpc>
                <a:spcPts val="10080"/>
              </a:lnSpc>
              <a:spcBef>
                <a:spcPct val="0"/>
              </a:spcBef>
            </a:pPr>
            <a:r>
              <a:rPr lang="en-US" sz="6300" strike="noStrike" u="none">
                <a:solidFill>
                  <a:srgbClr val="000000"/>
                </a:solidFill>
                <a:latin typeface="M+"/>
                <a:ea typeface="M+"/>
                <a:cs typeface="M+"/>
                <a:sym typeface="M+"/>
              </a:rPr>
              <a:t>作るもの：2ページのサイト</a:t>
            </a:r>
          </a:p>
        </p:txBody>
      </p:sp>
      <p:grpSp>
        <p:nvGrpSpPr>
          <p:cNvPr name="Group 11" id="11"/>
          <p:cNvGrpSpPr/>
          <p:nvPr/>
        </p:nvGrpSpPr>
        <p:grpSpPr>
          <a:xfrm rot="8381909">
            <a:off x="11082732" y="3683119"/>
            <a:ext cx="1844468" cy="824212"/>
            <a:chOff x="0" y="0"/>
            <a:chExt cx="1245332" cy="556485"/>
          </a:xfrm>
        </p:grpSpPr>
        <p:sp>
          <p:nvSpPr>
            <p:cNvPr name="Freeform 12" id="12"/>
            <p:cNvSpPr/>
            <p:nvPr/>
          </p:nvSpPr>
          <p:spPr>
            <a:xfrm flipH="false" flipV="false" rot="0">
              <a:off x="0" y="0"/>
              <a:ext cx="1245332" cy="556485"/>
            </a:xfrm>
            <a:custGeom>
              <a:avLst/>
              <a:gdLst/>
              <a:ahLst/>
              <a:cxnLst/>
              <a:rect r="r" b="b" t="t" l="l"/>
              <a:pathLst>
                <a:path h="556485" w="1245332">
                  <a:moveTo>
                    <a:pt x="1245332" y="278242"/>
                  </a:moveTo>
                  <a:lnTo>
                    <a:pt x="838932" y="0"/>
                  </a:lnTo>
                  <a:lnTo>
                    <a:pt x="838932" y="203200"/>
                  </a:lnTo>
                  <a:lnTo>
                    <a:pt x="0" y="203200"/>
                  </a:lnTo>
                  <a:lnTo>
                    <a:pt x="0" y="353285"/>
                  </a:lnTo>
                  <a:lnTo>
                    <a:pt x="838932" y="353285"/>
                  </a:lnTo>
                  <a:lnTo>
                    <a:pt x="838932" y="556485"/>
                  </a:lnTo>
                  <a:lnTo>
                    <a:pt x="1245332" y="278242"/>
                  </a:lnTo>
                  <a:close/>
                </a:path>
              </a:pathLst>
            </a:custGeom>
            <a:solidFill>
              <a:srgbClr val="FF3131"/>
            </a:solidFill>
          </p:spPr>
        </p:sp>
        <p:sp>
          <p:nvSpPr>
            <p:cNvPr name="TextBox 13" id="13"/>
            <p:cNvSpPr txBox="true"/>
            <p:nvPr/>
          </p:nvSpPr>
          <p:spPr>
            <a:xfrm>
              <a:off x="0" y="127000"/>
              <a:ext cx="1143732" cy="226285"/>
            </a:xfrm>
            <a:prstGeom prst="rect">
              <a:avLst/>
            </a:prstGeom>
          </p:spPr>
          <p:txBody>
            <a:bodyPr anchor="ctr" rtlCol="false" tIns="50800" lIns="50800" bIns="50800" rIns="50800"/>
            <a:lstStyle/>
            <a:p>
              <a:pPr algn="ctr">
                <a:lnSpc>
                  <a:spcPts val="3200"/>
                </a:lnSpc>
              </a:pPr>
            </a:p>
          </p:txBody>
        </p:sp>
      </p:grpSp>
    </p:spTree>
  </p:cSld>
  <p:clrMapOvr>
    <a:masterClrMapping/>
  </p:clrMapOvr>
</p:sld>
</file>

<file path=ppt/slides/slide9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作成からデプロイまでの流れ</a:t>
            </a:r>
          </a:p>
        </p:txBody>
      </p:sp>
      <p:sp>
        <p:nvSpPr>
          <p:cNvPr name="TextBox 3" id="3"/>
          <p:cNvSpPr txBox="true"/>
          <p:nvPr/>
        </p:nvSpPr>
        <p:spPr>
          <a:xfrm rot="0">
            <a:off x="1428750" y="2986469"/>
            <a:ext cx="14891391" cy="3038475"/>
          </a:xfrm>
          <a:prstGeom prst="rect">
            <a:avLst/>
          </a:prstGeom>
        </p:spPr>
        <p:txBody>
          <a:bodyPr anchor="t" rtlCol="false" tIns="0" lIns="0" bIns="0" rIns="0">
            <a:spAutoFit/>
          </a:bodyPr>
          <a:lstStyle/>
          <a:p>
            <a:pPr algn="l" marL="647700" indent="-323850" lvl="1">
              <a:lnSpc>
                <a:spcPts val="4800"/>
              </a:lnSpc>
              <a:buAutoNum type="arabicPeriod" startAt="1"/>
            </a:pPr>
            <a:r>
              <a:rPr lang="en-US" sz="3000">
                <a:solidFill>
                  <a:srgbClr val="000000"/>
                </a:solidFill>
                <a:latin typeface="M+"/>
                <a:ea typeface="M+"/>
                <a:cs typeface="M+"/>
                <a:sym typeface="M+"/>
              </a:rPr>
              <a:t>Webサイト（</a:t>
            </a:r>
            <a:r>
              <a:rPr lang="en-US" sz="3000" strike="noStrike" u="none">
                <a:solidFill>
                  <a:srgbClr val="000000"/>
                </a:solidFill>
                <a:latin typeface="M+"/>
                <a:ea typeface="M+"/>
                <a:cs typeface="M+"/>
                <a:sym typeface="M+"/>
              </a:rPr>
              <a:t>2ページ構成）を作る</a:t>
            </a:r>
          </a:p>
          <a:p>
            <a:pPr algn="l" marL="647700" indent="-323850" lvl="1">
              <a:lnSpc>
                <a:spcPts val="4800"/>
              </a:lnSpc>
              <a:buAutoNum type="arabicPeriod" startAt="1"/>
            </a:pPr>
            <a:r>
              <a:rPr lang="en-US" sz="3000" strike="noStrike" u="none">
                <a:solidFill>
                  <a:srgbClr val="000000"/>
                </a:solidFill>
                <a:latin typeface="M+"/>
                <a:ea typeface="M+"/>
                <a:cs typeface="M+"/>
                <a:sym typeface="M+"/>
              </a:rPr>
              <a:t>まず鍵なしで公開する</a:t>
            </a:r>
          </a:p>
          <a:p>
            <a:pPr algn="l" marL="647700" indent="-323850" lvl="1">
              <a:lnSpc>
                <a:spcPts val="4800"/>
              </a:lnSpc>
              <a:buAutoNum type="arabicPeriod" startAt="1"/>
            </a:pPr>
            <a:r>
              <a:rPr lang="en-US" sz="3000" strike="noStrike" u="none">
                <a:solidFill>
                  <a:srgbClr val="000000"/>
                </a:solidFill>
                <a:latin typeface="M+"/>
                <a:ea typeface="M+"/>
                <a:cs typeface="M+"/>
                <a:sym typeface="M+"/>
              </a:rPr>
              <a:t>合言葉を確かめる処理（ミドルウェア）を作る</a:t>
            </a:r>
          </a:p>
          <a:p>
            <a:pPr algn="l" marL="647700" indent="-323850" lvl="1">
              <a:lnSpc>
                <a:spcPts val="4800"/>
              </a:lnSpc>
              <a:buAutoNum type="arabicPeriod" startAt="1"/>
            </a:pPr>
            <a:r>
              <a:rPr lang="en-US" sz="3000" strike="noStrike" u="none">
                <a:solidFill>
                  <a:srgbClr val="000000"/>
                </a:solidFill>
                <a:latin typeface="M+"/>
                <a:ea typeface="M+"/>
                <a:cs typeface="M+"/>
                <a:sym typeface="M+"/>
              </a:rPr>
              <a:t>合言葉を Cloudflare に預ける</a:t>
            </a:r>
          </a:p>
          <a:p>
            <a:pPr algn="l" marL="647700" indent="-323850" lvl="1">
              <a:lnSpc>
                <a:spcPts val="4800"/>
              </a:lnSpc>
              <a:buAutoNum type="arabicPeriod" startAt="1"/>
            </a:pPr>
            <a:r>
              <a:rPr lang="en-US" sz="3000" strike="noStrike" u="none">
                <a:solidFill>
                  <a:srgbClr val="000000"/>
                </a:solidFill>
                <a:latin typeface="M+"/>
                <a:ea typeface="M+"/>
                <a:cs typeface="M+"/>
                <a:sym typeface="M+"/>
              </a:rPr>
              <a:t>もう一度デプロイして反映する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91</a:t>
            </a:r>
          </a:p>
        </p:txBody>
      </p:sp>
    </p:spTree>
  </p:cSld>
  <p:clrMapOvr>
    <a:masterClrMapping/>
  </p:clrMapOvr>
</p:sld>
</file>

<file path=ppt/slides/slide9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① プロジェクト名を決める</a:t>
            </a:r>
          </a:p>
        </p:txBody>
      </p:sp>
      <p:sp>
        <p:nvSpPr>
          <p:cNvPr name="TextBox 3" id="3"/>
          <p:cNvSpPr txBox="true"/>
          <p:nvPr/>
        </p:nvSpPr>
        <p:spPr>
          <a:xfrm rot="0">
            <a:off x="1428750" y="2864820"/>
            <a:ext cx="13671406" cy="48672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プロジェクト名</a:t>
            </a:r>
            <a:r>
              <a:rPr lang="en-US" sz="3000">
                <a:solidFill>
                  <a:srgbClr val="000000"/>
                </a:solidFill>
                <a:latin typeface="M+"/>
                <a:ea typeface="M+"/>
                <a:cs typeface="M+"/>
                <a:sym typeface="M+"/>
              </a:rPr>
              <a:t>を決める（例:</a:t>
            </a:r>
            <a:r>
              <a:rPr lang="en-US" sz="3000">
                <a:solidFill>
                  <a:srgbClr val="000000"/>
                </a:solidFill>
                <a:latin typeface="M+"/>
                <a:ea typeface="M+"/>
                <a:cs typeface="M+"/>
                <a:sym typeface="M+"/>
              </a:rPr>
              <a:t> </a:t>
            </a:r>
            <a:r>
              <a:rPr lang="en-US" b="true" sz="3000">
                <a:solidFill>
                  <a:srgbClr val="000000"/>
                </a:solidFill>
                <a:latin typeface="M+ Bold"/>
                <a:ea typeface="M+ Bold"/>
                <a:cs typeface="M+ Bold"/>
                <a:sym typeface="M+ Bold"/>
              </a:rPr>
              <a:t>my-secret-site</a:t>
            </a:r>
            <a:r>
              <a:rPr lang="en-US" sz="3000">
                <a:solidFill>
                  <a:srgbClr val="000000"/>
                </a:solidFill>
                <a:latin typeface="M+"/>
                <a:ea typeface="M+"/>
                <a:cs typeface="M+"/>
                <a:sym typeface="M+"/>
              </a:rPr>
              <a:t>）</a:t>
            </a:r>
          </a:p>
          <a:p>
            <a:pPr algn="l" marL="1295400" indent="-431800" lvl="2">
              <a:lnSpc>
                <a:spcPts val="4800"/>
              </a:lnSpc>
              <a:buFont typeface="Arial"/>
              <a:buChar char="⚬"/>
            </a:pPr>
            <a:r>
              <a:rPr lang="en-US" sz="3000">
                <a:solidFill>
                  <a:srgbClr val="000000"/>
                </a:solidFill>
                <a:latin typeface="M+"/>
                <a:ea typeface="M+"/>
                <a:cs typeface="M+"/>
                <a:sym typeface="M+"/>
              </a:rPr>
              <a:t>例のままの名前を使うと衝突するので注意</a:t>
            </a:r>
          </a:p>
          <a:p>
            <a:pPr algn="l">
              <a:lnSpc>
                <a:spcPts val="4800"/>
              </a:lnSpc>
            </a:pPr>
          </a:p>
          <a:p>
            <a:pPr algn="l" marL="647700" indent="-323850" lvl="1">
              <a:lnSpc>
                <a:spcPts val="4800"/>
              </a:lnSpc>
              <a:buFont typeface="Arial"/>
              <a:buChar char="•"/>
            </a:pPr>
            <a:r>
              <a:rPr lang="en-US" sz="3000">
                <a:solidFill>
                  <a:srgbClr val="000000"/>
                </a:solidFill>
                <a:latin typeface="M+"/>
                <a:ea typeface="M+"/>
                <a:cs typeface="M+"/>
                <a:sym typeface="M+"/>
              </a:rPr>
              <a:t>プロジェクト</a:t>
            </a:r>
            <a:r>
              <a:rPr lang="en-US" sz="3000">
                <a:solidFill>
                  <a:srgbClr val="000000"/>
                </a:solidFill>
                <a:latin typeface="M+"/>
                <a:ea typeface="M+"/>
                <a:cs typeface="M+"/>
                <a:sym typeface="M+"/>
              </a:rPr>
              <a:t>名はそのまま公開URLになる（あとでCloudflareに設定する）</a:t>
            </a:r>
          </a:p>
          <a:p>
            <a:pPr algn="l" marL="1295400" indent="-431800" lvl="2">
              <a:lnSpc>
                <a:spcPts val="4800"/>
              </a:lnSpc>
              <a:buFont typeface="Arial"/>
              <a:buChar char="⚬"/>
            </a:pPr>
            <a:r>
              <a:rPr lang="en-US" b="true" sz="3000">
                <a:solidFill>
                  <a:srgbClr val="000000"/>
                </a:solidFill>
                <a:latin typeface="M+ Bold"/>
                <a:ea typeface="M+ Bold"/>
                <a:cs typeface="M+ Bold"/>
                <a:sym typeface="M+ Bold"/>
              </a:rPr>
              <a:t>https://&lt;プロジェクト名&gt;.pages.dev</a:t>
            </a:r>
          </a:p>
          <a:p>
            <a:pPr algn="l" marL="1943100" indent="-485775" lvl="3">
              <a:lnSpc>
                <a:spcPts val="4800"/>
              </a:lnSpc>
              <a:buFont typeface="Arial"/>
              <a:buChar char="￭"/>
            </a:pPr>
            <a:r>
              <a:rPr lang="en-US" sz="3000">
                <a:solidFill>
                  <a:srgbClr val="000000"/>
                </a:solidFill>
                <a:latin typeface="M+"/>
                <a:ea typeface="M+"/>
                <a:cs typeface="M+"/>
                <a:sym typeface="M+"/>
              </a:rPr>
              <a:t>例: </a:t>
            </a:r>
            <a:r>
              <a:rPr lang="en-US" b="true" sz="3000">
                <a:solidFill>
                  <a:srgbClr val="000000"/>
                </a:solidFill>
                <a:latin typeface="M+ Bold"/>
                <a:ea typeface="M+ Bold"/>
                <a:cs typeface="M+ Bold"/>
                <a:sym typeface="M+ Bold"/>
              </a:rPr>
              <a:t>https://my-secret-site.pages.dev</a:t>
            </a:r>
          </a:p>
          <a:p>
            <a:pPr algn="l" marL="1295400" indent="-431800" lvl="2">
              <a:lnSpc>
                <a:spcPts val="4800"/>
              </a:lnSpc>
              <a:buFont typeface="Arial"/>
              <a:buChar char="⚬"/>
            </a:pPr>
          </a:p>
          <a:p>
            <a:pPr algn="l" marL="647700" indent="-323850" lvl="1">
              <a:lnSpc>
                <a:spcPts val="4800"/>
              </a:lnSpc>
              <a:buFont typeface="Arial"/>
              <a:buChar char="•"/>
            </a:pPr>
            <a:r>
              <a:rPr lang="en-US" sz="3000">
                <a:solidFill>
                  <a:srgbClr val="000000"/>
                </a:solidFill>
                <a:latin typeface="M+"/>
                <a:ea typeface="M+"/>
                <a:cs typeface="M+"/>
                <a:sym typeface="M+"/>
              </a:rPr>
              <a:t>スライドでは </a:t>
            </a:r>
            <a:r>
              <a:rPr lang="en-US" b="true" sz="3000">
                <a:solidFill>
                  <a:srgbClr val="000000"/>
                </a:solidFill>
                <a:latin typeface="M+ Bold"/>
                <a:ea typeface="M+ Bold"/>
                <a:cs typeface="M+ Bold"/>
                <a:sym typeface="M+ Bold"/>
              </a:rPr>
              <a:t>&lt;プロジェクト名&gt;</a:t>
            </a:r>
            <a:r>
              <a:rPr lang="en-US" sz="3000">
                <a:solidFill>
                  <a:srgbClr val="000000"/>
                </a:solidFill>
                <a:latin typeface="M+"/>
                <a:ea typeface="M+"/>
                <a:cs typeface="M+"/>
                <a:sym typeface="M+"/>
              </a:rPr>
              <a:t> として表記する</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92</a:t>
            </a:r>
          </a:p>
        </p:txBody>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① Webサイトを作る</a:t>
            </a:r>
          </a:p>
        </p:txBody>
      </p:sp>
      <p:sp>
        <p:nvSpPr>
          <p:cNvPr name="TextBox 3" id="3"/>
          <p:cNvSpPr txBox="true"/>
          <p:nvPr/>
        </p:nvSpPr>
        <p:spPr>
          <a:xfrm rot="0">
            <a:off x="1428750" y="2874345"/>
            <a:ext cx="15430500" cy="5381626"/>
          </a:xfrm>
          <a:prstGeom prst="rect">
            <a:avLst/>
          </a:prstGeom>
        </p:spPr>
        <p:txBody>
          <a:bodyPr anchor="t" rtlCol="false" tIns="0" lIns="0" bIns="0" rIns="0">
            <a:spAutoFit/>
          </a:bodyPr>
          <a:lstStyle/>
          <a:p>
            <a:pPr algn="l" marL="0" indent="0" lvl="0">
              <a:lnSpc>
                <a:spcPts val="4799"/>
              </a:lnSpc>
              <a:spcBef>
                <a:spcPct val="0"/>
              </a:spcBef>
            </a:pPr>
            <a:r>
              <a:rPr lang="en-US" sz="2999" strike="noStrike" u="none">
                <a:solidFill>
                  <a:srgbClr val="000000"/>
                </a:solidFill>
                <a:latin typeface="M+"/>
                <a:ea typeface="M+"/>
                <a:cs typeface="M+"/>
                <a:sym typeface="M+"/>
              </a:rPr>
              <a:t>Finderでホームフォルダの claude フォルダに、新フォルダ &lt;プロジェクト名&gt; を作る</a:t>
            </a:r>
          </a:p>
          <a:p>
            <a:pPr algn="l" marL="0" indent="0" lvl="0">
              <a:lnSpc>
                <a:spcPts val="4799"/>
              </a:lnSpc>
              <a:spcBef>
                <a:spcPct val="0"/>
              </a:spcBef>
            </a:pPr>
            <a:r>
              <a:rPr lang="en-US" sz="2999" strike="noStrike" u="none">
                <a:solidFill>
                  <a:srgbClr val="000000"/>
                </a:solidFill>
                <a:latin typeface="M+"/>
                <a:ea typeface="M+"/>
                <a:cs typeface="M+"/>
                <a:sym typeface="M+"/>
              </a:rPr>
              <a:t>クロコを起動 → 新規→ いま作ったフォルダを選択</a:t>
            </a:r>
          </a:p>
          <a:p>
            <a:pPr algn="l" marL="0" indent="0" lvl="0">
              <a:lnSpc>
                <a:spcPts val="4799"/>
              </a:lnSpc>
              <a:spcBef>
                <a:spcPct val="0"/>
              </a:spcBef>
            </a:pPr>
          </a:p>
          <a:p>
            <a:pPr algn="l" marL="0" indent="0" lvl="0">
              <a:lnSpc>
                <a:spcPts val="4799"/>
              </a:lnSpc>
              <a:spcBef>
                <a:spcPct val="0"/>
              </a:spcBef>
            </a:pPr>
            <a:r>
              <a:rPr lang="en-US" sz="2999" strike="noStrike" u="none">
                <a:solidFill>
                  <a:srgbClr val="000000"/>
                </a:solidFill>
                <a:latin typeface="M+"/>
                <a:ea typeface="M+"/>
                <a:cs typeface="M+"/>
                <a:sym typeface="M+"/>
              </a:rPr>
              <a:t>プロンプト：</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このフォルダに public フォルダを作って、2ページだけの静的サイトを作ってください。</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 public/index.html は誰でも見られるトップページ</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 public/secret/index.html は、あとで合言葉で守るページ</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 中身は見分けがつけばよく、凝らなくていい</a:t>
            </a:r>
          </a:p>
          <a:p>
            <a:pPr algn="l" marL="0" indent="0" lvl="0">
              <a:lnSpc>
                <a:spcPts val="4799"/>
              </a:lnSpc>
              <a:spcBef>
                <a:spcPct val="0"/>
              </a:spcBef>
            </a:pPr>
            <a:r>
              <a:rPr lang="en-US" b="true" sz="2999" strike="noStrike" u="none">
                <a:solidFill>
                  <a:srgbClr val="5170FF"/>
                </a:solidFill>
                <a:latin typeface="M+ Bold"/>
                <a:ea typeface="M+ Bold"/>
                <a:cs typeface="M+ Bold"/>
                <a:sym typeface="M+ Bold"/>
              </a:rPr>
              <a:t>- トップページから secret のページへのリンクを置いてください</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93</a:t>
            </a:r>
          </a:p>
        </p:txBody>
      </p:sp>
      <p:sp>
        <p:nvSpPr>
          <p:cNvPr name="TextBox 5" id="5"/>
          <p:cNvSpPr txBox="true"/>
          <p:nvPr/>
        </p:nvSpPr>
        <p:spPr>
          <a:xfrm rot="0">
            <a:off x="14178987" y="8899525"/>
            <a:ext cx="3080313" cy="358775"/>
          </a:xfrm>
          <a:prstGeom prst="rect">
            <a:avLst/>
          </a:prstGeom>
        </p:spPr>
        <p:txBody>
          <a:bodyPr anchor="t" rtlCol="false" tIns="0" lIns="0" bIns="0" rIns="0">
            <a:spAutoFit/>
          </a:bodyPr>
          <a:lstStyle/>
          <a:p>
            <a:pPr algn="ctr">
              <a:lnSpc>
                <a:spcPts val="2800"/>
              </a:lnSpc>
              <a:spcBef>
                <a:spcPct val="0"/>
              </a:spcBef>
            </a:pPr>
            <a:r>
              <a:rPr lang="en-US" sz="2000" u="sng">
                <a:solidFill>
                  <a:srgbClr val="1800AD"/>
                </a:solidFill>
                <a:latin typeface="M+"/>
                <a:ea typeface="M+"/>
                <a:cs typeface="M+"/>
                <a:sym typeface="M+"/>
                <a:hlinkClick r:id="rId2" tooltip="https://vibecodingnotes.com/prompts/kukude/"/>
              </a:rPr>
              <a:t>🗒️</a:t>
            </a:r>
            <a:r>
              <a:rPr lang="en-US" sz="2000" u="sng">
                <a:solidFill>
                  <a:srgbClr val="1800AD"/>
                </a:solidFill>
                <a:latin typeface="M+"/>
                <a:ea typeface="M+"/>
                <a:cs typeface="M+"/>
                <a:sym typeface="M+"/>
                <a:hlinkClick r:id="rId3" tooltip="https://vibecodingnotes.com/prompts/kukude/"/>
              </a:rPr>
              <a:t>コピペ用プロンプト集</a:t>
            </a:r>
          </a:p>
        </p:txBody>
      </p:sp>
    </p:spTree>
  </p:cSld>
  <p:clrMapOvr>
    <a:masterClrMapping/>
  </p:clrMapOvr>
</p:sld>
</file>

<file path=ppt/slides/slide9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② ブラウザで</a:t>
            </a:r>
            <a:r>
              <a:rPr lang="en-US" sz="7200" strike="noStrike" u="none">
                <a:solidFill>
                  <a:srgbClr val="000000"/>
                </a:solidFill>
                <a:latin typeface="M+"/>
                <a:ea typeface="M+"/>
                <a:cs typeface="M+"/>
                <a:sym typeface="M+"/>
              </a:rPr>
              <a:t>公開</a:t>
            </a:r>
            <a:r>
              <a:rPr lang="en-US" sz="7200" strike="noStrike" u="none">
                <a:solidFill>
                  <a:srgbClr val="000000"/>
                </a:solidFill>
                <a:latin typeface="M+"/>
                <a:ea typeface="M+"/>
                <a:cs typeface="M+"/>
                <a:sym typeface="M+"/>
              </a:rPr>
              <a:t>する</a:t>
            </a:r>
          </a:p>
        </p:txBody>
      </p:sp>
      <p:sp>
        <p:nvSpPr>
          <p:cNvPr name="TextBox 3" id="3"/>
          <p:cNvSpPr txBox="true"/>
          <p:nvPr/>
        </p:nvSpPr>
        <p:spPr>
          <a:xfrm rot="0">
            <a:off x="1428750" y="2883870"/>
            <a:ext cx="15430500" cy="6278245"/>
          </a:xfrm>
          <a:prstGeom prst="rect">
            <a:avLst/>
          </a:prstGeom>
        </p:spPr>
        <p:txBody>
          <a:bodyPr anchor="t" rtlCol="false" tIns="0" lIns="0" bIns="0" rIns="0">
            <a:spAutoFit/>
          </a:bodyPr>
          <a:lstStyle/>
          <a:p>
            <a:pPr algn="l" marL="0" indent="0" lvl="0">
              <a:lnSpc>
                <a:spcPts val="4160"/>
              </a:lnSpc>
              <a:spcBef>
                <a:spcPct val="0"/>
              </a:spcBef>
            </a:pPr>
            <a:r>
              <a:rPr lang="en-US" sz="2600" strike="noStrike" u="none">
                <a:solidFill>
                  <a:srgbClr val="000000"/>
                </a:solidFill>
                <a:latin typeface="M+"/>
                <a:ea typeface="M+"/>
                <a:cs typeface="M+"/>
                <a:sym typeface="M+"/>
              </a:rPr>
              <a:t>鍵をかける前に、普通のサイトとして公開する</a:t>
            </a:r>
          </a:p>
          <a:p>
            <a:pPr algn="l" marL="0" indent="0" lvl="0">
              <a:lnSpc>
                <a:spcPts val="4160"/>
              </a:lnSpc>
              <a:spcBef>
                <a:spcPct val="0"/>
              </a:spcBef>
            </a:pPr>
            <a:r>
              <a:rPr lang="en-US" sz="2600" strike="noStrike" u="none">
                <a:solidFill>
                  <a:srgbClr val="000000"/>
                </a:solidFill>
                <a:latin typeface="M+"/>
                <a:ea typeface="M+"/>
                <a:cs typeface="M+"/>
                <a:sym typeface="M+"/>
              </a:rPr>
              <a:t>この段階では2ページとも誰でも見られる</a:t>
            </a:r>
          </a:p>
          <a:p>
            <a:pPr algn="l" marL="0" indent="0" lvl="0">
              <a:lnSpc>
                <a:spcPts val="4160"/>
              </a:lnSpc>
              <a:spcBef>
                <a:spcPct val="0"/>
              </a:spcBef>
            </a:pPr>
            <a:r>
              <a:rPr lang="en-US" sz="2600" strike="noStrike" u="none">
                <a:solidFill>
                  <a:srgbClr val="000000"/>
                </a:solidFill>
                <a:latin typeface="M+"/>
                <a:ea typeface="M+"/>
                <a:cs typeface="M+"/>
                <a:sym typeface="M+"/>
              </a:rPr>
              <a:t>そこから鍵をかけるので、何が変わったのかがはっきり分かる</a:t>
            </a:r>
          </a:p>
          <a:p>
            <a:pPr algn="l" marL="0" indent="0" lvl="0">
              <a:lnSpc>
                <a:spcPts val="4160"/>
              </a:lnSpc>
              <a:spcBef>
                <a:spcPct val="0"/>
              </a:spcBef>
            </a:pPr>
          </a:p>
          <a:p>
            <a:pPr algn="l" marL="0" indent="0" lvl="0">
              <a:lnSpc>
                <a:spcPts val="4160"/>
              </a:lnSpc>
              <a:spcBef>
                <a:spcPct val="0"/>
              </a:spcBef>
            </a:pPr>
            <a:r>
              <a:rPr lang="en-US" sz="2600" strike="noStrike" u="none">
                <a:solidFill>
                  <a:srgbClr val="000000"/>
                </a:solidFill>
                <a:latin typeface="M+"/>
                <a:ea typeface="M+"/>
                <a:cs typeface="M+"/>
                <a:sym typeface="M+"/>
              </a:rPr>
              <a:t>初級（ブラウザ経由でデプ</a:t>
            </a:r>
            <a:r>
              <a:rPr lang="en-US" sz="2600" strike="noStrike" u="none">
                <a:solidFill>
                  <a:srgbClr val="000000"/>
                </a:solidFill>
                <a:latin typeface="M+"/>
                <a:ea typeface="M+"/>
                <a:cs typeface="M+"/>
                <a:sym typeface="M+"/>
              </a:rPr>
              <a:t>ロイ</a:t>
            </a:r>
            <a:r>
              <a:rPr lang="en-US" sz="2600" strike="noStrike" u="none">
                <a:solidFill>
                  <a:srgbClr val="000000"/>
                </a:solidFill>
                <a:latin typeface="M+"/>
                <a:ea typeface="M+"/>
                <a:cs typeface="M+"/>
                <a:sym typeface="M+"/>
              </a:rPr>
              <a:t>）と同じ手順：</a:t>
            </a:r>
          </a:p>
          <a:p>
            <a:pPr algn="l" marL="561341" indent="-280670" lvl="1">
              <a:lnSpc>
                <a:spcPts val="4160"/>
              </a:lnSpc>
              <a:buFont typeface="Arial"/>
              <a:buChar char="•"/>
            </a:pPr>
            <a:r>
              <a:rPr lang="en-US" sz="2600" strike="noStrike" u="none">
                <a:solidFill>
                  <a:srgbClr val="000000"/>
                </a:solidFill>
                <a:latin typeface="M+"/>
                <a:ea typeface="M+"/>
                <a:cs typeface="M+"/>
                <a:sym typeface="M+"/>
              </a:rPr>
              <a:t>Cloudflare → </a:t>
            </a:r>
            <a:r>
              <a:rPr lang="en-US" b="true" sz="2600" strike="noStrike" u="none">
                <a:solidFill>
                  <a:srgbClr val="000000"/>
                </a:solidFill>
                <a:latin typeface="M+ Bold"/>
                <a:ea typeface="M+ Bold"/>
                <a:cs typeface="M+ Bold"/>
                <a:sym typeface="M+ Bold"/>
              </a:rPr>
              <a:t>Compute</a:t>
            </a:r>
            <a:r>
              <a:rPr lang="en-US" sz="2600" strike="noStrike" u="none">
                <a:solidFill>
                  <a:srgbClr val="000000"/>
                </a:solidFill>
                <a:latin typeface="M+"/>
                <a:ea typeface="M+"/>
                <a:cs typeface="M+"/>
                <a:sym typeface="M+"/>
              </a:rPr>
              <a:t> → </a:t>
            </a:r>
            <a:r>
              <a:rPr lang="en-US" b="true" sz="2600" strike="noStrike" u="none">
                <a:solidFill>
                  <a:srgbClr val="000000"/>
                </a:solidFill>
                <a:latin typeface="M+ Bold"/>
                <a:ea typeface="M+ Bold"/>
                <a:cs typeface="M+ Bold"/>
                <a:sym typeface="M+ Bold"/>
              </a:rPr>
              <a:t>Workers &amp; Pages</a:t>
            </a:r>
            <a:r>
              <a:rPr lang="en-US" sz="2600" strike="noStrike" u="none">
                <a:solidFill>
                  <a:srgbClr val="000000"/>
                </a:solidFill>
                <a:latin typeface="M+"/>
                <a:ea typeface="M+"/>
                <a:cs typeface="M+"/>
                <a:sym typeface="M+"/>
              </a:rPr>
              <a:t> → </a:t>
            </a:r>
            <a:r>
              <a:rPr lang="en-US" b="true" sz="2600" strike="noStrike" u="none">
                <a:solidFill>
                  <a:srgbClr val="000000"/>
                </a:solidFill>
                <a:latin typeface="M+ Bold"/>
                <a:ea typeface="M+ Bold"/>
                <a:cs typeface="M+ Bold"/>
                <a:sym typeface="M+ Bold"/>
              </a:rPr>
              <a:t>Create application</a:t>
            </a:r>
            <a:r>
              <a:rPr lang="en-US" sz="2600" strike="noStrike" u="none">
                <a:solidFill>
                  <a:srgbClr val="000000"/>
                </a:solidFill>
                <a:latin typeface="M+"/>
                <a:ea typeface="M+"/>
                <a:cs typeface="M+"/>
                <a:sym typeface="M+"/>
              </a:rPr>
              <a:t> → Pages の </a:t>
            </a:r>
            <a:r>
              <a:rPr lang="en-US" b="true" sz="2600" strike="noStrike" u="none">
                <a:solidFill>
                  <a:srgbClr val="000000"/>
                </a:solidFill>
                <a:latin typeface="M+ Bold"/>
                <a:ea typeface="M+ Bold"/>
                <a:cs typeface="M+ Bold"/>
                <a:sym typeface="M+ Bold"/>
              </a:rPr>
              <a:t>Get started</a:t>
            </a:r>
            <a:r>
              <a:rPr lang="en-US" sz="2600" strike="noStrike" u="none">
                <a:solidFill>
                  <a:srgbClr val="000000"/>
                </a:solidFill>
                <a:latin typeface="M+"/>
                <a:ea typeface="M+"/>
                <a:cs typeface="M+"/>
                <a:sym typeface="M+"/>
              </a:rPr>
              <a:t> → Drag and drop your files の </a:t>
            </a:r>
            <a:r>
              <a:rPr lang="en-US" b="true" sz="2600" strike="noStrike" u="none">
                <a:solidFill>
                  <a:srgbClr val="000000"/>
                </a:solidFill>
                <a:latin typeface="M+ Bold"/>
                <a:ea typeface="M+ Bold"/>
                <a:cs typeface="M+ Bold"/>
                <a:sym typeface="M+ Bold"/>
              </a:rPr>
              <a:t>Get started</a:t>
            </a:r>
          </a:p>
          <a:p>
            <a:pPr algn="l" marL="561341" indent="-280670" lvl="1">
              <a:lnSpc>
                <a:spcPts val="4160"/>
              </a:lnSpc>
              <a:buFont typeface="Arial"/>
              <a:buChar char="•"/>
            </a:pPr>
            <a:r>
              <a:rPr lang="en-US" sz="2600" strike="noStrike" u="none">
                <a:solidFill>
                  <a:srgbClr val="000000"/>
                </a:solidFill>
                <a:latin typeface="M+"/>
                <a:ea typeface="M+"/>
                <a:cs typeface="M+"/>
                <a:sym typeface="M+"/>
              </a:rPr>
              <a:t>Project name に &lt;プロジェクト名&gt; を入れて Create project</a:t>
            </a:r>
          </a:p>
          <a:p>
            <a:pPr algn="l" marL="561341" indent="-280670" lvl="1">
              <a:lnSpc>
                <a:spcPts val="4160"/>
              </a:lnSpc>
              <a:buFont typeface="Arial"/>
              <a:buChar char="•"/>
            </a:pPr>
            <a:r>
              <a:rPr lang="en-US" sz="2600" strike="noStrike" u="none">
                <a:solidFill>
                  <a:srgbClr val="000000"/>
                </a:solidFill>
                <a:latin typeface="M+"/>
                <a:ea typeface="M+"/>
                <a:cs typeface="M+"/>
                <a:sym typeface="M+"/>
              </a:rPr>
              <a:t>public フォルダをドラッグ＆ドロップして Deploy site</a:t>
            </a:r>
          </a:p>
          <a:p>
            <a:pPr algn="l" marL="0" indent="0" lvl="0">
              <a:lnSpc>
                <a:spcPts val="4160"/>
              </a:lnSpc>
              <a:spcBef>
                <a:spcPct val="0"/>
              </a:spcBef>
            </a:pPr>
          </a:p>
          <a:p>
            <a:pPr algn="l" marL="0" indent="0" lvl="0">
              <a:lnSpc>
                <a:spcPts val="4160"/>
              </a:lnSpc>
              <a:spcBef>
                <a:spcPct val="0"/>
              </a:spcBef>
            </a:pPr>
            <a:r>
              <a:rPr lang="en-US" sz="2600" strike="noStrike" u="none">
                <a:solidFill>
                  <a:srgbClr val="000000"/>
                </a:solidFill>
                <a:latin typeface="M+"/>
                <a:ea typeface="M+"/>
                <a:cs typeface="M+"/>
                <a:sym typeface="M+"/>
              </a:rPr>
              <a:t>https://&lt;プロジェクト名&gt;.pages.dev を開いて確認する</a:t>
            </a:r>
          </a:p>
          <a:p>
            <a:pPr algn="l" marL="0" indent="0" lvl="0">
              <a:lnSpc>
                <a:spcPts val="4160"/>
              </a:lnSpc>
              <a:spcBef>
                <a:spcPct val="0"/>
              </a:spcBef>
            </a:pPr>
            <a:r>
              <a:rPr lang="en-US" sz="2600" strike="noStrike" u="none">
                <a:solidFill>
                  <a:srgbClr val="000000"/>
                </a:solidFill>
                <a:latin typeface="M+"/>
                <a:ea typeface="M+"/>
                <a:cs typeface="M+"/>
                <a:sym typeface="M+"/>
              </a:rPr>
              <a:t>この時点では /secret/ も誰でも見られる。ここに鍵をかける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94</a:t>
            </a:r>
          </a:p>
        </p:txBody>
      </p:sp>
    </p:spTree>
  </p:cSld>
  <p:clrMapOvr>
    <a:masterClrMapping/>
  </p:clrMapOvr>
</p:sld>
</file>

<file path=ppt/slides/slide9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② ブラウザから作る理由</a:t>
            </a:r>
          </a:p>
        </p:txBody>
      </p:sp>
      <p:sp>
        <p:nvSpPr>
          <p:cNvPr name="TextBox 3" id="3"/>
          <p:cNvSpPr txBox="true"/>
          <p:nvPr/>
        </p:nvSpPr>
        <p:spPr>
          <a:xfrm rot="0">
            <a:off x="1428750" y="2874345"/>
            <a:ext cx="15830550" cy="4781550"/>
          </a:xfrm>
          <a:prstGeom prst="rect">
            <a:avLst/>
          </a:prstGeom>
        </p:spPr>
        <p:txBody>
          <a:bodyPr anchor="t" rtlCol="false" tIns="0" lIns="0" bIns="0" rIns="0">
            <a:spAutoFit/>
          </a:bodyPr>
          <a:lstStyle/>
          <a:p>
            <a:pPr algn="l">
              <a:lnSpc>
                <a:spcPts val="4799"/>
              </a:lnSpc>
            </a:pPr>
            <a:r>
              <a:rPr lang="en-US" sz="2999">
                <a:solidFill>
                  <a:srgbClr val="000000"/>
                </a:solidFill>
                <a:latin typeface="M+"/>
                <a:ea typeface="M+"/>
                <a:cs typeface="M+"/>
                <a:sym typeface="M+"/>
              </a:rPr>
              <a:t>Wrangler でも新しいプロジェクトを作れる。</a:t>
            </a:r>
          </a:p>
          <a:p>
            <a:pPr algn="l">
              <a:lnSpc>
                <a:spcPts val="4799"/>
              </a:lnSpc>
            </a:pPr>
            <a:r>
              <a:rPr lang="en-US" sz="2999">
                <a:solidFill>
                  <a:srgbClr val="000000"/>
                </a:solidFill>
                <a:latin typeface="M+"/>
                <a:ea typeface="M+"/>
                <a:cs typeface="M+"/>
                <a:sym typeface="M+"/>
              </a:rPr>
              <a:t>でも、現在は Pages ではなく Workers のほうに作られる（→ 初級で説明した話）</a:t>
            </a:r>
          </a:p>
          <a:p>
            <a:pPr algn="l">
              <a:lnSpc>
                <a:spcPts val="4799"/>
              </a:lnSpc>
            </a:pPr>
          </a:p>
          <a:p>
            <a:pPr algn="l">
              <a:lnSpc>
                <a:spcPts val="4799"/>
              </a:lnSpc>
            </a:pPr>
            <a:r>
              <a:rPr lang="en-US" sz="2999">
                <a:solidFill>
                  <a:srgbClr val="000000"/>
                </a:solidFill>
                <a:latin typeface="M+"/>
                <a:ea typeface="M+"/>
                <a:cs typeface="M+"/>
                <a:sym typeface="M+"/>
              </a:rPr>
              <a:t>この章は Pages の functions/ を使うので、Pages である必要がある。</a:t>
            </a:r>
          </a:p>
          <a:p>
            <a:pPr algn="l">
              <a:lnSpc>
                <a:spcPts val="4799"/>
              </a:lnSpc>
            </a:pPr>
            <a:r>
              <a:rPr lang="en-US" sz="2999">
                <a:solidFill>
                  <a:srgbClr val="000000"/>
                </a:solidFill>
                <a:latin typeface="M+"/>
                <a:ea typeface="M+"/>
                <a:cs typeface="M+"/>
                <a:sym typeface="M+"/>
              </a:rPr>
              <a:t>だからプロジェクトだけブラウザで作る。</a:t>
            </a:r>
          </a:p>
          <a:p>
            <a:pPr algn="l">
              <a:lnSpc>
                <a:spcPts val="4799"/>
              </a:lnSpc>
            </a:pPr>
          </a:p>
          <a:p>
            <a:pPr algn="l">
              <a:lnSpc>
                <a:spcPts val="4799"/>
              </a:lnSpc>
            </a:pPr>
            <a:r>
              <a:rPr lang="en-US" sz="2999">
                <a:solidFill>
                  <a:srgbClr val="000000"/>
                </a:solidFill>
                <a:latin typeface="M+"/>
                <a:ea typeface="M+"/>
                <a:cs typeface="M+"/>
                <a:sym typeface="M+"/>
              </a:rPr>
              <a:t>作ったあとは Wrangler からそのまま更新できる。</a:t>
            </a:r>
          </a:p>
          <a:p>
            <a:pPr algn="l" marL="0" indent="0" lvl="0">
              <a:lnSpc>
                <a:spcPts val="4799"/>
              </a:lnSpc>
              <a:spcBef>
                <a:spcPct val="0"/>
              </a:spcBef>
            </a:pPr>
            <a:r>
              <a:rPr lang="en-US" sz="2999">
                <a:solidFill>
                  <a:srgbClr val="000000"/>
                </a:solidFill>
                <a:latin typeface="M+"/>
                <a:ea typeface="M+"/>
                <a:cs typeface="M+"/>
                <a:sym typeface="M+"/>
              </a:rPr>
              <a:t>次の④⑤で Wrangler を使う。</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95</a:t>
            </a:r>
          </a:p>
        </p:txBody>
      </p:sp>
    </p:spTree>
  </p:cSld>
  <p:clrMapOvr>
    <a:masterClrMapping/>
  </p:clrMapOvr>
</p:sld>
</file>

<file path=ppt/slides/slide9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③ 合言葉を確かめる処理を作る</a:t>
            </a:r>
          </a:p>
        </p:txBody>
      </p:sp>
      <p:sp>
        <p:nvSpPr>
          <p:cNvPr name="TextBox 3" id="3"/>
          <p:cNvSpPr txBox="true"/>
          <p:nvPr/>
        </p:nvSpPr>
        <p:spPr>
          <a:xfrm rot="0">
            <a:off x="1428750" y="2883870"/>
            <a:ext cx="15830550" cy="5230495"/>
          </a:xfrm>
          <a:prstGeom prst="rect">
            <a:avLst/>
          </a:prstGeom>
        </p:spPr>
        <p:txBody>
          <a:bodyPr anchor="t" rtlCol="false" tIns="0" lIns="0" bIns="0" rIns="0">
            <a:spAutoFit/>
          </a:bodyPr>
          <a:lstStyle/>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Basic 認証で特定のパス以下を守るミドルウェアを作って。守るパスは /secret/。</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 ミドルウェアはルート直下（functions/_middleware.js）に置いてサイト全体で動かし、</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  守るパスは1つの定数 PROTECTED_PREFIX にまとめて、そのプレフィックス以下かどうかで判定する</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 先頭スラッシュを増やした抜け道も塞ぎたいので、連続したスラッシュを正規化してから判定する</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 合言葉は環境変数 SITE_PASSWORD から読む。ユーザー名は guest 固定でよい</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 タイミング攻撃を避けるため、比較は crypto.subtle.timingSafeEqual を使う</a:t>
            </a:r>
          </a:p>
          <a:p>
            <a:pPr algn="l" marL="0" indent="0" lvl="0">
              <a:lnSpc>
                <a:spcPts val="4160"/>
              </a:lnSpc>
              <a:spcBef>
                <a:spcPct val="0"/>
              </a:spcBef>
            </a:pPr>
          </a:p>
          <a:p>
            <a:pPr algn="l" marL="0" indent="0" lvl="0">
              <a:lnSpc>
                <a:spcPts val="4160"/>
              </a:lnSpc>
              <a:spcBef>
                <a:spcPct val="0"/>
              </a:spcBef>
            </a:pPr>
            <a:r>
              <a:rPr lang="en-US" sz="2600" strike="noStrike" u="none">
                <a:solidFill>
                  <a:srgbClr val="000000"/>
                </a:solidFill>
                <a:latin typeface="M+"/>
                <a:ea typeface="M+"/>
                <a:cs typeface="M+"/>
                <a:sym typeface="M+"/>
              </a:rPr>
              <a:t>できあがるのは functions/_middleware.js の1ファイルだけ</a:t>
            </a:r>
          </a:p>
          <a:p>
            <a:pPr algn="l" marL="0" indent="0" lvl="0">
              <a:lnSpc>
                <a:spcPts val="4160"/>
              </a:lnSpc>
              <a:spcBef>
                <a:spcPct val="0"/>
              </a:spcBef>
            </a:pPr>
            <a:r>
              <a:rPr lang="en-US" sz="2600" strike="noStrike" u="none">
                <a:solidFill>
                  <a:srgbClr val="000000"/>
                </a:solidFill>
                <a:latin typeface="M+"/>
                <a:ea typeface="M+"/>
                <a:cs typeface="M+"/>
                <a:sym typeface="M+"/>
              </a:rPr>
              <a:t>守りたいパスはプロンプトに1か所だけ書く → 範囲を変えたくなっても直すのは1か所</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96</a:t>
            </a:r>
          </a:p>
        </p:txBody>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980853" y="4065086"/>
            <a:ext cx="9292728" cy="5193214"/>
          </a:xfrm>
          <a:custGeom>
            <a:avLst/>
            <a:gdLst/>
            <a:ahLst/>
            <a:cxnLst/>
            <a:rect r="r" b="b" t="t" l="l"/>
            <a:pathLst>
              <a:path h="5193214" w="9292728">
                <a:moveTo>
                  <a:pt x="0" y="0"/>
                </a:moveTo>
                <a:lnTo>
                  <a:pt x="9292729" y="0"/>
                </a:lnTo>
                <a:lnTo>
                  <a:pt x="9292729" y="5193214"/>
                </a:lnTo>
                <a:lnTo>
                  <a:pt x="0" y="5193214"/>
                </a:lnTo>
                <a:lnTo>
                  <a:pt x="0" y="0"/>
                </a:lnTo>
                <a:close/>
              </a:path>
            </a:pathLst>
          </a:custGeom>
          <a:blipFill>
            <a:blip r:embed="rId2"/>
            <a:stretch>
              <a:fillRect l="0" t="0" r="0" b="0"/>
            </a:stretch>
          </a:blipFill>
        </p:spPr>
      </p:sp>
      <p:sp>
        <p:nvSpPr>
          <p:cNvPr name="Freeform 3" id="3"/>
          <p:cNvSpPr/>
          <p:nvPr/>
        </p:nvSpPr>
        <p:spPr>
          <a:xfrm flipH="false" flipV="false" rot="0">
            <a:off x="13022070" y="1028700"/>
            <a:ext cx="4237230" cy="4886176"/>
          </a:xfrm>
          <a:custGeom>
            <a:avLst/>
            <a:gdLst/>
            <a:ahLst/>
            <a:cxnLst/>
            <a:rect r="r" b="b" t="t" l="l"/>
            <a:pathLst>
              <a:path h="4886176" w="4237230">
                <a:moveTo>
                  <a:pt x="0" y="0"/>
                </a:moveTo>
                <a:lnTo>
                  <a:pt x="4237230" y="0"/>
                </a:lnTo>
                <a:lnTo>
                  <a:pt x="4237230" y="4886176"/>
                </a:lnTo>
                <a:lnTo>
                  <a:pt x="0" y="4886176"/>
                </a:lnTo>
                <a:lnTo>
                  <a:pt x="0" y="0"/>
                </a:lnTo>
                <a:close/>
              </a:path>
            </a:pathLst>
          </a:custGeom>
          <a:blipFill>
            <a:blip r:embed="rId3"/>
            <a:stretch>
              <a:fillRect l="0" t="0" r="0" b="0"/>
            </a:stretch>
          </a:blipFill>
        </p:spPr>
      </p:sp>
      <p:sp>
        <p:nvSpPr>
          <p:cNvPr name="TextBox 4" id="4"/>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④ 合言葉を預ける</a:t>
            </a:r>
          </a:p>
        </p:txBody>
      </p:sp>
      <p:sp>
        <p:nvSpPr>
          <p:cNvPr name="TextBox 5" id="5"/>
          <p:cNvSpPr txBox="true"/>
          <p:nvPr/>
        </p:nvSpPr>
        <p:spPr>
          <a:xfrm rot="0">
            <a:off x="1428750" y="2875572"/>
            <a:ext cx="5388292" cy="4850130"/>
          </a:xfrm>
          <a:prstGeom prst="rect">
            <a:avLst/>
          </a:prstGeom>
        </p:spPr>
        <p:txBody>
          <a:bodyPr anchor="t" rtlCol="false" tIns="0" lIns="0" bIns="0" rIns="0">
            <a:spAutoFit/>
          </a:bodyPr>
          <a:lstStyle/>
          <a:p>
            <a:pPr algn="l" marL="0" indent="0" lvl="0">
              <a:lnSpc>
                <a:spcPts val="3840"/>
              </a:lnSpc>
              <a:spcBef>
                <a:spcPct val="0"/>
              </a:spcBef>
            </a:pPr>
            <a:r>
              <a:rPr lang="en-US" sz="2400" strike="noStrike" u="none">
                <a:solidFill>
                  <a:srgbClr val="000000"/>
                </a:solidFill>
                <a:latin typeface="M+"/>
                <a:ea typeface="M+"/>
                <a:cs typeface="M+"/>
                <a:sym typeface="M+"/>
              </a:rPr>
              <a:t>Cloudflare → </a:t>
            </a:r>
            <a:r>
              <a:rPr lang="en-US" b="true" sz="2400" strike="noStrike" u="none">
                <a:solidFill>
                  <a:srgbClr val="000000"/>
                </a:solidFill>
                <a:latin typeface="M+ Bold"/>
                <a:ea typeface="M+ Bold"/>
                <a:cs typeface="M+ Bold"/>
                <a:sym typeface="M+ Bold"/>
              </a:rPr>
              <a:t>Workers &amp; Pages</a:t>
            </a:r>
            <a:r>
              <a:rPr lang="en-US" sz="2400" strike="noStrike" u="none">
                <a:solidFill>
                  <a:srgbClr val="000000"/>
                </a:solidFill>
                <a:latin typeface="M+"/>
                <a:ea typeface="M+"/>
                <a:cs typeface="M+"/>
                <a:sym typeface="M+"/>
              </a:rPr>
              <a:t> </a:t>
            </a:r>
            <a:r>
              <a:rPr lang="en-US" sz="2400" strike="noStrike" u="none">
                <a:solidFill>
                  <a:srgbClr val="000000"/>
                </a:solidFill>
                <a:latin typeface="M+"/>
                <a:ea typeface="M+"/>
                <a:cs typeface="M+"/>
                <a:sym typeface="M+"/>
              </a:rPr>
              <a:t>→ 自分のプロジェクト → </a:t>
            </a:r>
            <a:r>
              <a:rPr lang="en-US" b="true" sz="2400" strike="noStrike" u="none">
                <a:solidFill>
                  <a:srgbClr val="000000"/>
                </a:solidFill>
                <a:latin typeface="M+ Bold"/>
                <a:ea typeface="M+ Bold"/>
                <a:cs typeface="M+ Bold"/>
                <a:sym typeface="M+ Bold"/>
              </a:rPr>
              <a:t>Settings</a:t>
            </a:r>
            <a:r>
              <a:rPr lang="en-US" sz="2400" strike="noStrike" u="none">
                <a:solidFill>
                  <a:srgbClr val="000000"/>
                </a:solidFill>
                <a:latin typeface="M+"/>
                <a:ea typeface="M+"/>
                <a:cs typeface="M+"/>
                <a:sym typeface="M+"/>
              </a:rPr>
              <a:t> →</a:t>
            </a:r>
          </a:p>
          <a:p>
            <a:pPr algn="l" marL="0" indent="0" lvl="0">
              <a:lnSpc>
                <a:spcPts val="3840"/>
              </a:lnSpc>
              <a:spcBef>
                <a:spcPct val="0"/>
              </a:spcBef>
            </a:pPr>
            <a:r>
              <a:rPr lang="en-US" b="true" sz="2400" strike="noStrike" u="none">
                <a:solidFill>
                  <a:srgbClr val="000000"/>
                </a:solidFill>
                <a:latin typeface="M+ Bold"/>
                <a:ea typeface="M+ Bold"/>
                <a:cs typeface="M+ Bold"/>
                <a:sym typeface="M+ Bold"/>
              </a:rPr>
              <a:t>Variables and secrets</a:t>
            </a:r>
            <a:r>
              <a:rPr lang="en-US" sz="2400" strike="noStrike" u="none">
                <a:solidFill>
                  <a:srgbClr val="000000"/>
                </a:solidFill>
                <a:latin typeface="M+"/>
                <a:ea typeface="M+"/>
                <a:cs typeface="M+"/>
                <a:sym typeface="M+"/>
              </a:rPr>
              <a:t> → </a:t>
            </a:r>
            <a:r>
              <a:rPr lang="en-US" b="true" sz="2400" strike="noStrike">
                <a:solidFill>
                  <a:srgbClr val="000000"/>
                </a:solidFill>
                <a:latin typeface="M+ Bold"/>
                <a:ea typeface="M+ Bold"/>
                <a:cs typeface="M+ Bold"/>
                <a:sym typeface="M+ Bold"/>
              </a:rPr>
              <a:t>＋ Add</a:t>
            </a:r>
          </a:p>
          <a:p>
            <a:pPr algn="l" marL="0" indent="0" lvl="0">
              <a:lnSpc>
                <a:spcPts val="3840"/>
              </a:lnSpc>
              <a:spcBef>
                <a:spcPct val="0"/>
              </a:spcBef>
            </a:pPr>
          </a:p>
          <a:p>
            <a:pPr algn="l" marL="0" indent="0" lvl="0">
              <a:lnSpc>
                <a:spcPts val="3840"/>
              </a:lnSpc>
              <a:spcBef>
                <a:spcPct val="0"/>
              </a:spcBef>
            </a:pPr>
            <a:r>
              <a:rPr lang="en-US" b="true" sz="2400" strike="noStrike" u="none">
                <a:solidFill>
                  <a:srgbClr val="000000"/>
                </a:solidFill>
                <a:latin typeface="M+ Bold"/>
                <a:ea typeface="M+ Bold"/>
                <a:cs typeface="M+ Bold"/>
                <a:sym typeface="M+ Bold"/>
              </a:rPr>
              <a:t>Type</a:t>
            </a:r>
            <a:r>
              <a:rPr lang="en-US" sz="2400" strike="noStrike" u="none">
                <a:solidFill>
                  <a:srgbClr val="000000"/>
                </a:solidFill>
                <a:latin typeface="M+"/>
                <a:ea typeface="M+"/>
                <a:cs typeface="M+"/>
                <a:sym typeface="M+"/>
              </a:rPr>
              <a:t> = Secre</a:t>
            </a:r>
            <a:r>
              <a:rPr lang="en-US" sz="2400" strike="noStrike" u="none">
                <a:solidFill>
                  <a:srgbClr val="000000"/>
                </a:solidFill>
                <a:latin typeface="M+"/>
                <a:ea typeface="M+"/>
                <a:cs typeface="M+"/>
                <a:sym typeface="M+"/>
              </a:rPr>
              <a:t>t</a:t>
            </a:r>
          </a:p>
          <a:p>
            <a:pPr algn="l" marL="0" indent="0" lvl="0">
              <a:lnSpc>
                <a:spcPts val="3840"/>
              </a:lnSpc>
              <a:spcBef>
                <a:spcPct val="0"/>
              </a:spcBef>
            </a:pPr>
            <a:r>
              <a:rPr lang="en-US" b="true" sz="2400" strike="noStrike" u="none">
                <a:solidFill>
                  <a:srgbClr val="000000"/>
                </a:solidFill>
                <a:latin typeface="M+ Bold"/>
                <a:ea typeface="M+ Bold"/>
                <a:cs typeface="M+ Bold"/>
                <a:sym typeface="M+ Bold"/>
              </a:rPr>
              <a:t>Variable name</a:t>
            </a:r>
            <a:r>
              <a:rPr lang="en-US" sz="2400" strike="noStrike" u="none">
                <a:solidFill>
                  <a:srgbClr val="000000"/>
                </a:solidFill>
                <a:latin typeface="M+"/>
                <a:ea typeface="M+"/>
                <a:cs typeface="M+"/>
                <a:sym typeface="M+"/>
              </a:rPr>
              <a:t> = </a:t>
            </a:r>
            <a:r>
              <a:rPr lang="en-US" sz="2400" strike="noStrike" u="none">
                <a:solidFill>
                  <a:srgbClr val="000000"/>
                </a:solidFill>
                <a:latin typeface="M+"/>
                <a:ea typeface="M+"/>
                <a:cs typeface="M+"/>
                <a:sym typeface="M+"/>
              </a:rPr>
              <a:t>SITE_PASSWORD</a:t>
            </a:r>
          </a:p>
          <a:p>
            <a:pPr algn="l" marL="0" indent="0" lvl="0">
              <a:lnSpc>
                <a:spcPts val="3840"/>
              </a:lnSpc>
              <a:spcBef>
                <a:spcPct val="0"/>
              </a:spcBef>
            </a:pPr>
            <a:r>
              <a:rPr lang="en-US" b="true" sz="2400" strike="noStrike" u="none">
                <a:solidFill>
                  <a:srgbClr val="000000"/>
                </a:solidFill>
                <a:latin typeface="M+ Bold"/>
                <a:ea typeface="M+ Bold"/>
                <a:cs typeface="M+ Bold"/>
                <a:sym typeface="M+ Bold"/>
              </a:rPr>
              <a:t>Value</a:t>
            </a:r>
            <a:r>
              <a:rPr lang="en-US" sz="2400" strike="noStrike" u="none">
                <a:solidFill>
                  <a:srgbClr val="000000"/>
                </a:solidFill>
                <a:latin typeface="M+"/>
                <a:ea typeface="M+"/>
                <a:cs typeface="M+"/>
                <a:sym typeface="M+"/>
              </a:rPr>
              <a:t> = (合言葉)</a:t>
            </a:r>
          </a:p>
          <a:p>
            <a:pPr algn="l" marL="0" indent="0" lvl="0">
              <a:lnSpc>
                <a:spcPts val="3840"/>
              </a:lnSpc>
              <a:spcBef>
                <a:spcPct val="0"/>
              </a:spcBef>
            </a:pPr>
          </a:p>
          <a:p>
            <a:pPr algn="l" marL="0" indent="0" lvl="0">
              <a:lnSpc>
                <a:spcPts val="3840"/>
              </a:lnSpc>
              <a:spcBef>
                <a:spcPct val="0"/>
              </a:spcBef>
            </a:pPr>
            <a:r>
              <a:rPr lang="en-US" sz="2400" strike="noStrike" u="none">
                <a:solidFill>
                  <a:srgbClr val="000000"/>
                </a:solidFill>
                <a:latin typeface="M+"/>
                <a:ea typeface="M+"/>
                <a:cs typeface="M+"/>
                <a:sym typeface="M+"/>
              </a:rPr>
              <a:t>⚠ </a:t>
            </a:r>
            <a:r>
              <a:rPr lang="en-US" sz="2400" strike="noStrike" u="none">
                <a:solidFill>
                  <a:srgbClr val="000000"/>
                </a:solidFill>
                <a:latin typeface="M+"/>
                <a:ea typeface="M+"/>
                <a:cs typeface="M+"/>
                <a:sym typeface="M+"/>
              </a:rPr>
              <a:t>上</a:t>
            </a:r>
            <a:r>
              <a:rPr lang="en-US" sz="2400" strike="noStrike" u="none">
                <a:solidFill>
                  <a:srgbClr val="000000"/>
                </a:solidFill>
                <a:latin typeface="M+"/>
                <a:ea typeface="M+"/>
                <a:cs typeface="M+"/>
                <a:sym typeface="M+"/>
              </a:rPr>
              <a:t>の</a:t>
            </a:r>
            <a:r>
              <a:rPr lang="en-US" sz="2400" strike="noStrike" u="none">
                <a:solidFill>
                  <a:srgbClr val="000000"/>
                </a:solidFill>
                <a:latin typeface="M+"/>
                <a:ea typeface="M+"/>
                <a:cs typeface="M+"/>
                <a:sym typeface="M+"/>
              </a:rPr>
              <a:t> Choose Environment が Production </a:t>
            </a:r>
            <a:r>
              <a:rPr lang="en-US" sz="2400" strike="noStrike" u="none">
                <a:solidFill>
                  <a:srgbClr val="000000"/>
                </a:solidFill>
                <a:latin typeface="M+"/>
                <a:ea typeface="M+"/>
                <a:cs typeface="M+"/>
                <a:sym typeface="M+"/>
              </a:rPr>
              <a:t>になって</a:t>
            </a:r>
            <a:r>
              <a:rPr lang="en-US" sz="2400" strike="noStrike" u="none">
                <a:solidFill>
                  <a:srgbClr val="000000"/>
                </a:solidFill>
                <a:latin typeface="M+"/>
                <a:ea typeface="M+"/>
                <a:cs typeface="M+"/>
                <a:sym typeface="M+"/>
              </a:rPr>
              <a:t>いるか確かめる</a:t>
            </a:r>
          </a:p>
        </p:txBody>
      </p:sp>
      <p:sp>
        <p:nvSpPr>
          <p:cNvPr name="TextBox 6" id="6"/>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97</a:t>
            </a:r>
          </a:p>
        </p:txBody>
      </p:sp>
      <p:grpSp>
        <p:nvGrpSpPr>
          <p:cNvPr name="Group 7" id="7"/>
          <p:cNvGrpSpPr/>
          <p:nvPr/>
        </p:nvGrpSpPr>
        <p:grpSpPr>
          <a:xfrm rot="-5400000">
            <a:off x="14912781" y="6204056"/>
            <a:ext cx="1225284" cy="449215"/>
            <a:chOff x="0" y="0"/>
            <a:chExt cx="1517876" cy="556485"/>
          </a:xfrm>
        </p:grpSpPr>
        <p:sp>
          <p:nvSpPr>
            <p:cNvPr name="Freeform 8" id="8"/>
            <p:cNvSpPr/>
            <p:nvPr/>
          </p:nvSpPr>
          <p:spPr>
            <a:xfrm flipH="false" flipV="false" rot="0">
              <a:off x="0" y="0"/>
              <a:ext cx="1517876" cy="556485"/>
            </a:xfrm>
            <a:custGeom>
              <a:avLst/>
              <a:gdLst/>
              <a:ahLst/>
              <a:cxnLst/>
              <a:rect r="r" b="b" t="t" l="l"/>
              <a:pathLst>
                <a:path h="556485" w="1517876">
                  <a:moveTo>
                    <a:pt x="1517876" y="278242"/>
                  </a:moveTo>
                  <a:lnTo>
                    <a:pt x="1111476" y="0"/>
                  </a:lnTo>
                  <a:lnTo>
                    <a:pt x="1111476" y="203200"/>
                  </a:lnTo>
                  <a:lnTo>
                    <a:pt x="0" y="203200"/>
                  </a:lnTo>
                  <a:lnTo>
                    <a:pt x="0" y="353285"/>
                  </a:lnTo>
                  <a:lnTo>
                    <a:pt x="1111476" y="353285"/>
                  </a:lnTo>
                  <a:lnTo>
                    <a:pt x="1111476" y="556485"/>
                  </a:lnTo>
                  <a:lnTo>
                    <a:pt x="1517876" y="278242"/>
                  </a:lnTo>
                  <a:close/>
                </a:path>
              </a:pathLst>
            </a:custGeom>
            <a:solidFill>
              <a:srgbClr val="FF3131"/>
            </a:solidFill>
          </p:spPr>
        </p:sp>
        <p:sp>
          <p:nvSpPr>
            <p:cNvPr name="TextBox 9" id="9"/>
            <p:cNvSpPr txBox="true"/>
            <p:nvPr/>
          </p:nvSpPr>
          <p:spPr>
            <a:xfrm>
              <a:off x="0" y="127000"/>
              <a:ext cx="1416276" cy="226285"/>
            </a:xfrm>
            <a:prstGeom prst="rect">
              <a:avLst/>
            </a:prstGeom>
          </p:spPr>
          <p:txBody>
            <a:bodyPr anchor="ctr" rtlCol="false" tIns="50800" lIns="50800" bIns="50800" rIns="50800"/>
            <a:lstStyle/>
            <a:p>
              <a:pPr algn="ctr">
                <a:lnSpc>
                  <a:spcPts val="3200"/>
                </a:lnSpc>
              </a:pPr>
            </a:p>
          </p:txBody>
        </p:sp>
      </p:grpSp>
      <p:grpSp>
        <p:nvGrpSpPr>
          <p:cNvPr name="Group 10" id="10"/>
          <p:cNvGrpSpPr/>
          <p:nvPr/>
        </p:nvGrpSpPr>
        <p:grpSpPr>
          <a:xfrm rot="0">
            <a:off x="14937535" y="7152517"/>
            <a:ext cx="1175777" cy="543058"/>
            <a:chOff x="0" y="0"/>
            <a:chExt cx="309670" cy="143028"/>
          </a:xfrm>
        </p:grpSpPr>
        <p:sp>
          <p:nvSpPr>
            <p:cNvPr name="Freeform 11" id="11"/>
            <p:cNvSpPr/>
            <p:nvPr/>
          </p:nvSpPr>
          <p:spPr>
            <a:xfrm flipH="false" flipV="false" rot="0">
              <a:off x="0" y="0"/>
              <a:ext cx="309670" cy="143028"/>
            </a:xfrm>
            <a:custGeom>
              <a:avLst/>
              <a:gdLst/>
              <a:ahLst/>
              <a:cxnLst/>
              <a:rect r="r" b="b" t="t" l="l"/>
              <a:pathLst>
                <a:path h="143028" w="309670">
                  <a:moveTo>
                    <a:pt x="154835" y="0"/>
                  </a:moveTo>
                  <a:cubicBezTo>
                    <a:pt x="69322" y="0"/>
                    <a:pt x="0" y="32018"/>
                    <a:pt x="0" y="71514"/>
                  </a:cubicBezTo>
                  <a:cubicBezTo>
                    <a:pt x="0" y="111010"/>
                    <a:pt x="69322" y="143028"/>
                    <a:pt x="154835" y="143028"/>
                  </a:cubicBezTo>
                  <a:cubicBezTo>
                    <a:pt x="240348" y="143028"/>
                    <a:pt x="309670" y="111010"/>
                    <a:pt x="309670" y="71514"/>
                  </a:cubicBezTo>
                  <a:cubicBezTo>
                    <a:pt x="309670" y="32018"/>
                    <a:pt x="240348" y="0"/>
                    <a:pt x="154835" y="0"/>
                  </a:cubicBezTo>
                  <a:close/>
                </a:path>
              </a:pathLst>
            </a:custGeom>
            <a:ln w="57150" cap="sq">
              <a:solidFill>
                <a:srgbClr val="FF3131"/>
              </a:solidFill>
              <a:prstDash val="sysDot"/>
              <a:miter/>
            </a:ln>
          </p:spPr>
        </p:sp>
        <p:sp>
          <p:nvSpPr>
            <p:cNvPr name="TextBox 12" id="12"/>
            <p:cNvSpPr txBox="true"/>
            <p:nvPr/>
          </p:nvSpPr>
          <p:spPr>
            <a:xfrm>
              <a:off x="29032" y="-24691"/>
              <a:ext cx="251607" cy="154310"/>
            </a:xfrm>
            <a:prstGeom prst="rect">
              <a:avLst/>
            </a:prstGeom>
          </p:spPr>
          <p:txBody>
            <a:bodyPr anchor="ctr" rtlCol="false" tIns="50800" lIns="50800" bIns="50800" rIns="50800"/>
            <a:lstStyle/>
            <a:p>
              <a:pPr algn="ctr">
                <a:lnSpc>
                  <a:spcPts val="2800"/>
                </a:lnSpc>
              </a:pPr>
            </a:p>
          </p:txBody>
        </p:sp>
      </p:grpSp>
    </p:spTree>
  </p:cSld>
  <p:clrMapOvr>
    <a:masterClrMapping/>
  </p:clrMapOvr>
</p:sld>
</file>

<file path=ppt/slides/slide9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⑤ もう一度デプロイして確かめる</a:t>
            </a:r>
          </a:p>
        </p:txBody>
      </p:sp>
      <p:sp>
        <p:nvSpPr>
          <p:cNvPr name="TextBox 3" id="3"/>
          <p:cNvSpPr txBox="true"/>
          <p:nvPr/>
        </p:nvSpPr>
        <p:spPr>
          <a:xfrm rot="0">
            <a:off x="1428750" y="2883870"/>
            <a:ext cx="14891391" cy="6278245"/>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ここから先は Wrangler を使う。</a:t>
            </a:r>
          </a:p>
          <a:p>
            <a:pPr algn="l">
              <a:lnSpc>
                <a:spcPts val="4160"/>
              </a:lnSpc>
            </a:pPr>
            <a:r>
              <a:rPr lang="en-US" sz="2600">
                <a:solidFill>
                  <a:srgbClr val="000000"/>
                </a:solidFill>
                <a:latin typeface="M+"/>
                <a:ea typeface="M+"/>
                <a:cs typeface="M+"/>
                <a:sym typeface="M+"/>
              </a:rPr>
              <a:t>Cloudflare にログインしていなければ済ませておく（⚠ 自分でターミナルに入力して実行）</a:t>
            </a:r>
          </a:p>
          <a:p>
            <a:pPr algn="l">
              <a:lnSpc>
                <a:spcPts val="4160"/>
              </a:lnSpc>
            </a:pPr>
            <a:r>
              <a:rPr lang="en-US" sz="2600">
                <a:solidFill>
                  <a:srgbClr val="000000"/>
                </a:solidFill>
                <a:latin typeface="M+"/>
                <a:ea typeface="M+"/>
                <a:cs typeface="M+"/>
                <a:sym typeface="M+"/>
              </a:rPr>
              <a:t>    </a:t>
            </a:r>
            <a:r>
              <a:rPr lang="en-US" sz="2600" b="true">
                <a:solidFill>
                  <a:srgbClr val="000000"/>
                </a:solidFill>
                <a:latin typeface="M+ Bold"/>
                <a:ea typeface="M+ Bold"/>
                <a:cs typeface="M+ Bold"/>
                <a:sym typeface="M+ Bold"/>
              </a:rPr>
              <a:t>npx wrangler login</a:t>
            </a:r>
          </a:p>
          <a:p>
            <a:pPr algn="l">
              <a:lnSpc>
                <a:spcPts val="4160"/>
              </a:lnSpc>
            </a:pPr>
          </a:p>
          <a:p>
            <a:pPr algn="l" marL="0" indent="0" lvl="0">
              <a:lnSpc>
                <a:spcPts val="4160"/>
              </a:lnSpc>
              <a:spcBef>
                <a:spcPct val="0"/>
              </a:spcBef>
            </a:pPr>
            <a:r>
              <a:rPr lang="en-US" sz="2600" strike="noStrike" u="none">
                <a:solidFill>
                  <a:srgbClr val="000000"/>
                </a:solidFill>
                <a:latin typeface="M+"/>
                <a:ea typeface="M+"/>
                <a:cs typeface="M+"/>
                <a:sym typeface="M+"/>
              </a:rPr>
              <a:t>合言葉を預けただけでは反映されない。もう一度デプロイして、はじめて有効になる。</a:t>
            </a:r>
          </a:p>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public フォルダの中身を、Cloudflare Pages のプロジェクト「&lt;プロジェクト名&gt;」に、</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本番（main ブランチ）として</a:t>
            </a:r>
            <a:r>
              <a:rPr lang="en-US" b="true" sz="2600" strike="noStrike" u="none">
                <a:solidFill>
                  <a:srgbClr val="5170FF"/>
                </a:solidFill>
                <a:latin typeface="M+ Bold"/>
                <a:ea typeface="M+ Bold"/>
                <a:cs typeface="M+ Bold"/>
                <a:sym typeface="M+ Bold"/>
              </a:rPr>
              <a:t>デプロイして</a:t>
            </a:r>
          </a:p>
          <a:p>
            <a:pPr algn="l" marL="0" indent="0" lvl="0">
              <a:lnSpc>
                <a:spcPts val="4160"/>
              </a:lnSpc>
              <a:spcBef>
                <a:spcPct val="0"/>
              </a:spcBef>
            </a:pPr>
          </a:p>
          <a:p>
            <a:pPr algn="l" marL="0" indent="0" lvl="0">
              <a:lnSpc>
                <a:spcPts val="4160"/>
              </a:lnSpc>
              <a:spcBef>
                <a:spcPct val="0"/>
              </a:spcBef>
            </a:pPr>
            <a:r>
              <a:rPr lang="en-US" sz="2600" strike="noStrike" u="none">
                <a:solidFill>
                  <a:srgbClr val="000000"/>
                </a:solidFill>
                <a:latin typeface="M+"/>
                <a:ea typeface="M+"/>
                <a:cs typeface="M+"/>
                <a:sym typeface="M+"/>
              </a:rPr>
              <a:t>【確認】</a:t>
            </a:r>
          </a:p>
          <a:p>
            <a:pPr algn="l" marL="0" indent="0" lvl="0">
              <a:lnSpc>
                <a:spcPts val="4160"/>
              </a:lnSpc>
              <a:spcBef>
                <a:spcPct val="0"/>
              </a:spcBef>
            </a:pPr>
            <a:r>
              <a:rPr lang="en-US" sz="2600" strike="noStrike" u="none">
                <a:solidFill>
                  <a:srgbClr val="000000"/>
                </a:solidFill>
                <a:latin typeface="M+"/>
                <a:ea typeface="M+"/>
                <a:cs typeface="M+"/>
                <a:sym typeface="M+"/>
              </a:rPr>
              <a:t>トップ https://&lt;プロジェクト名&gt;.pages.dev/ は誰でも見られる</a:t>
            </a:r>
          </a:p>
          <a:p>
            <a:pPr algn="l" marL="0" indent="0" lvl="0">
              <a:lnSpc>
                <a:spcPts val="4160"/>
              </a:lnSpc>
              <a:spcBef>
                <a:spcPct val="0"/>
              </a:spcBef>
            </a:pPr>
            <a:r>
              <a:rPr lang="en-US" sz="2600" strike="noStrike" u="none">
                <a:solidFill>
                  <a:srgbClr val="000000"/>
                </a:solidFill>
                <a:latin typeface="M+"/>
                <a:ea typeface="M+"/>
                <a:cs typeface="M+"/>
                <a:sym typeface="M+"/>
              </a:rPr>
              <a:t>鍵付き https://&lt;プロジェクト名&gt;.pages.dev/secret/ は合言葉が要る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98</a:t>
            </a:r>
          </a:p>
        </p:txBody>
      </p:sp>
    </p:spTree>
  </p:cSld>
  <p:clrMapOvr>
    <a:masterClrMapping/>
  </p:clrMapOvr>
</p:sld>
</file>

<file path=ppt/slides/slide9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合言葉を増やす</a:t>
            </a:r>
          </a:p>
        </p:txBody>
      </p:sp>
      <p:sp>
        <p:nvSpPr>
          <p:cNvPr name="TextBox 3" id="3"/>
          <p:cNvSpPr txBox="true"/>
          <p:nvPr/>
        </p:nvSpPr>
        <p:spPr>
          <a:xfrm rot="0">
            <a:off x="1428750" y="2821939"/>
            <a:ext cx="14891391" cy="5796281"/>
          </a:xfrm>
          <a:prstGeom prst="rect">
            <a:avLst/>
          </a:prstGeom>
        </p:spPr>
        <p:txBody>
          <a:bodyPr anchor="t" rtlCol="false" tIns="0" lIns="0" bIns="0" rIns="0">
            <a:spAutoFit/>
          </a:bodyPr>
          <a:lstStyle/>
          <a:p>
            <a:pPr algn="l" marL="0" indent="0" lvl="0">
              <a:lnSpc>
                <a:spcPts val="4639"/>
              </a:lnSpc>
              <a:spcBef>
                <a:spcPct val="0"/>
              </a:spcBef>
            </a:pPr>
            <a:r>
              <a:rPr lang="en-US" sz="2899" strike="noStrike" u="none">
                <a:solidFill>
                  <a:srgbClr val="000000"/>
                </a:solidFill>
                <a:latin typeface="M+"/>
                <a:ea typeface="M+"/>
                <a:cs typeface="M+"/>
                <a:sym typeface="M+"/>
              </a:rPr>
              <a:t>プロンプト：</a:t>
            </a:r>
          </a:p>
          <a:p>
            <a:pPr algn="l" marL="0" indent="0" lvl="0">
              <a:lnSpc>
                <a:spcPts val="4639"/>
              </a:lnSpc>
              <a:spcBef>
                <a:spcPct val="0"/>
              </a:spcBef>
            </a:pPr>
            <a:r>
              <a:rPr lang="en-US" b="true" sz="2899" strike="noStrike" u="none">
                <a:solidFill>
                  <a:srgbClr val="5170FF"/>
                </a:solidFill>
                <a:latin typeface="M+ Bold"/>
                <a:ea typeface="M+ Bold"/>
                <a:cs typeface="M+ Bold"/>
                <a:sym typeface="M+ Bold"/>
              </a:rPr>
              <a:t>Basic認証のユーザーを複数にしたい。</a:t>
            </a:r>
          </a:p>
          <a:p>
            <a:pPr algn="l" marL="0" indent="0" lvl="0">
              <a:lnSpc>
                <a:spcPts val="4639"/>
              </a:lnSpc>
              <a:spcBef>
                <a:spcPct val="0"/>
              </a:spcBef>
            </a:pPr>
            <a:r>
              <a:rPr lang="en-US" b="true" sz="2899" strike="noStrike" u="none">
                <a:solidFill>
                  <a:srgbClr val="5170FF"/>
                </a:solidFill>
                <a:latin typeface="M+ Bold"/>
                <a:ea typeface="M+ Bold"/>
                <a:cs typeface="M+ Bold"/>
                <a:sym typeface="M+ Bold"/>
              </a:rPr>
              <a:t>環境変数 SITE_USERS を "ユーザー名:合言葉,ユーザー名:合言葉" の形式として読み、</a:t>
            </a:r>
          </a:p>
          <a:p>
            <a:pPr algn="l" marL="0" indent="0" lvl="0">
              <a:lnSpc>
                <a:spcPts val="4639"/>
              </a:lnSpc>
              <a:spcBef>
                <a:spcPct val="0"/>
              </a:spcBef>
            </a:pPr>
            <a:r>
              <a:rPr lang="en-US" b="true" sz="2899" strike="noStrike" u="none">
                <a:solidFill>
                  <a:srgbClr val="5170FF"/>
                </a:solidFill>
                <a:latin typeface="M+ Bold"/>
                <a:ea typeface="M+ Bold"/>
                <a:cs typeface="M+ Bold"/>
                <a:sym typeface="M+ Bold"/>
              </a:rPr>
              <a:t>どれかに一致したら通すようにして。</a:t>
            </a:r>
          </a:p>
          <a:p>
            <a:pPr algn="l" marL="0" indent="0" lvl="0">
              <a:lnSpc>
                <a:spcPts val="4639"/>
              </a:lnSpc>
              <a:spcBef>
                <a:spcPct val="0"/>
              </a:spcBef>
            </a:pPr>
            <a:r>
              <a:rPr lang="en-US" b="true" sz="2899" strike="noStrike" u="none">
                <a:solidFill>
                  <a:srgbClr val="5170FF"/>
                </a:solidFill>
                <a:latin typeface="M+ Bold"/>
                <a:ea typeface="M+ Bold"/>
                <a:cs typeface="M+ Bold"/>
                <a:sym typeface="M+ Bold"/>
              </a:rPr>
              <a:t>値は私が自分で Cloudflare に入れるので、コードにも設定ファイルにも書かないで。</a:t>
            </a:r>
          </a:p>
          <a:p>
            <a:pPr algn="l" marL="0" indent="0" lvl="0">
              <a:lnSpc>
                <a:spcPts val="4639"/>
              </a:lnSpc>
              <a:spcBef>
                <a:spcPct val="0"/>
              </a:spcBef>
            </a:pPr>
          </a:p>
          <a:p>
            <a:pPr algn="l" marL="0" indent="0" lvl="0">
              <a:lnSpc>
                <a:spcPts val="4639"/>
              </a:lnSpc>
              <a:spcBef>
                <a:spcPct val="0"/>
              </a:spcBef>
            </a:pPr>
            <a:r>
              <a:rPr lang="en-US" sz="2899" strike="noStrike" u="none">
                <a:solidFill>
                  <a:srgbClr val="000000"/>
                </a:solidFill>
                <a:latin typeface="M+"/>
                <a:ea typeface="M+"/>
                <a:cs typeface="M+"/>
                <a:sym typeface="M+"/>
              </a:rPr>
              <a:t>Cloudflare のダッシュボードで SITE_USERS を Secret で登録する。</a:t>
            </a:r>
          </a:p>
          <a:p>
            <a:pPr algn="l" marL="0" indent="0" lvl="0">
              <a:lnSpc>
                <a:spcPts val="4639"/>
              </a:lnSpc>
              <a:spcBef>
                <a:spcPct val="0"/>
              </a:spcBef>
            </a:pPr>
          </a:p>
          <a:p>
            <a:pPr algn="l" marL="0" indent="0" lvl="0">
              <a:lnSpc>
                <a:spcPts val="4639"/>
              </a:lnSpc>
              <a:spcBef>
                <a:spcPct val="0"/>
              </a:spcBef>
            </a:pPr>
            <a:r>
              <a:rPr lang="en-US" sz="2899" strike="noStrike" u="none">
                <a:solidFill>
                  <a:srgbClr val="000000"/>
                </a:solidFill>
                <a:latin typeface="M+"/>
                <a:ea typeface="M+"/>
                <a:cs typeface="M+"/>
                <a:sym typeface="M+"/>
              </a:rPr>
              <a:t>プロンプト：</a:t>
            </a:r>
          </a:p>
          <a:p>
            <a:pPr algn="l" marL="0" indent="0" lvl="0">
              <a:lnSpc>
                <a:spcPts val="4639"/>
              </a:lnSpc>
              <a:spcBef>
                <a:spcPct val="0"/>
              </a:spcBef>
            </a:pPr>
            <a:r>
              <a:rPr lang="en-US" b="true" sz="2899" strike="noStrike" u="none">
                <a:solidFill>
                  <a:srgbClr val="5170FF"/>
                </a:solidFill>
                <a:latin typeface="M+ Bold"/>
                <a:ea typeface="M+ Bold"/>
                <a:cs typeface="M+ Bold"/>
                <a:sym typeface="M+ Bold"/>
              </a:rPr>
              <a:t>デプロイして</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99</a:t>
            </a:r>
          </a:p>
        </p:txBody>
      </p:sp>
      <p:grpSp>
        <p:nvGrpSpPr>
          <p:cNvPr name="Group 5" id="5"/>
          <p:cNvGrpSpPr/>
          <p:nvPr/>
        </p:nvGrpSpPr>
        <p:grpSpPr>
          <a:xfrm rot="0">
            <a:off x="12758578" y="5975032"/>
            <a:ext cx="4100672" cy="3283268"/>
            <a:chOff x="0" y="0"/>
            <a:chExt cx="5467563" cy="4377691"/>
          </a:xfrm>
        </p:grpSpPr>
        <p:sp>
          <p:nvSpPr>
            <p:cNvPr name="Freeform 6" id="6"/>
            <p:cNvSpPr/>
            <p:nvPr/>
          </p:nvSpPr>
          <p:spPr>
            <a:xfrm flipH="false" flipV="false" rot="0">
              <a:off x="0" y="1615189"/>
              <a:ext cx="4943216" cy="2762502"/>
            </a:xfrm>
            <a:custGeom>
              <a:avLst/>
              <a:gdLst/>
              <a:ahLst/>
              <a:cxnLst/>
              <a:rect r="r" b="b" t="t" l="l"/>
              <a:pathLst>
                <a:path h="2762502" w="4943216">
                  <a:moveTo>
                    <a:pt x="0" y="0"/>
                  </a:moveTo>
                  <a:lnTo>
                    <a:pt x="4943216" y="0"/>
                  </a:lnTo>
                  <a:lnTo>
                    <a:pt x="4943216" y="2762502"/>
                  </a:lnTo>
                  <a:lnTo>
                    <a:pt x="0" y="2762502"/>
                  </a:lnTo>
                  <a:lnTo>
                    <a:pt x="0" y="0"/>
                  </a:lnTo>
                  <a:close/>
                </a:path>
              </a:pathLst>
            </a:custGeom>
            <a:blipFill>
              <a:blip r:embed="rId2"/>
              <a:stretch>
                <a:fillRect l="0" t="0" r="0" b="0"/>
              </a:stretch>
            </a:blipFill>
          </p:spPr>
        </p:sp>
        <p:sp>
          <p:nvSpPr>
            <p:cNvPr name="Freeform 7" id="7"/>
            <p:cNvSpPr/>
            <p:nvPr/>
          </p:nvSpPr>
          <p:spPr>
            <a:xfrm flipH="false" flipV="false" rot="0">
              <a:off x="3213592" y="0"/>
              <a:ext cx="2253971" cy="2599174"/>
            </a:xfrm>
            <a:custGeom>
              <a:avLst/>
              <a:gdLst/>
              <a:ahLst/>
              <a:cxnLst/>
              <a:rect r="r" b="b" t="t" l="l"/>
              <a:pathLst>
                <a:path h="2599174" w="2253971">
                  <a:moveTo>
                    <a:pt x="0" y="0"/>
                  </a:moveTo>
                  <a:lnTo>
                    <a:pt x="2253971" y="0"/>
                  </a:lnTo>
                  <a:lnTo>
                    <a:pt x="2253971" y="2599174"/>
                  </a:lnTo>
                  <a:lnTo>
                    <a:pt x="0" y="2599174"/>
                  </a:lnTo>
                  <a:lnTo>
                    <a:pt x="0" y="0"/>
                  </a:lnTo>
                  <a:close/>
                </a:path>
              </a:pathLst>
            </a:custGeom>
            <a:blipFill>
              <a:blip r:embed="rId3"/>
              <a:stretch>
                <a:fillRect l="0" t="0" r="0" b="0"/>
              </a:stretch>
            </a:blipFill>
          </p:spPr>
        </p:sp>
        <p:grpSp>
          <p:nvGrpSpPr>
            <p:cNvPr name="Group 8" id="8"/>
            <p:cNvGrpSpPr/>
            <p:nvPr/>
          </p:nvGrpSpPr>
          <p:grpSpPr>
            <a:xfrm rot="-5400000">
              <a:off x="4219345" y="2753002"/>
              <a:ext cx="651783" cy="238957"/>
              <a:chOff x="0" y="0"/>
              <a:chExt cx="1517876" cy="556485"/>
            </a:xfrm>
          </p:grpSpPr>
          <p:sp>
            <p:nvSpPr>
              <p:cNvPr name="Freeform 9" id="9"/>
              <p:cNvSpPr/>
              <p:nvPr/>
            </p:nvSpPr>
            <p:spPr>
              <a:xfrm flipH="false" flipV="false" rot="0">
                <a:off x="0" y="0"/>
                <a:ext cx="1517876" cy="556485"/>
              </a:xfrm>
              <a:custGeom>
                <a:avLst/>
                <a:gdLst/>
                <a:ahLst/>
                <a:cxnLst/>
                <a:rect r="r" b="b" t="t" l="l"/>
                <a:pathLst>
                  <a:path h="556485" w="1517876">
                    <a:moveTo>
                      <a:pt x="1517876" y="278242"/>
                    </a:moveTo>
                    <a:lnTo>
                      <a:pt x="1111476" y="0"/>
                    </a:lnTo>
                    <a:lnTo>
                      <a:pt x="1111476" y="203200"/>
                    </a:lnTo>
                    <a:lnTo>
                      <a:pt x="0" y="203200"/>
                    </a:lnTo>
                    <a:lnTo>
                      <a:pt x="0" y="353285"/>
                    </a:lnTo>
                    <a:lnTo>
                      <a:pt x="1111476" y="353285"/>
                    </a:lnTo>
                    <a:lnTo>
                      <a:pt x="1111476" y="556485"/>
                    </a:lnTo>
                    <a:lnTo>
                      <a:pt x="1517876" y="278242"/>
                    </a:lnTo>
                    <a:close/>
                  </a:path>
                </a:pathLst>
              </a:custGeom>
              <a:solidFill>
                <a:srgbClr val="FF3131"/>
              </a:solidFill>
            </p:spPr>
          </p:sp>
          <p:sp>
            <p:nvSpPr>
              <p:cNvPr name="TextBox 10" id="10"/>
              <p:cNvSpPr txBox="true"/>
              <p:nvPr/>
            </p:nvSpPr>
            <p:spPr>
              <a:xfrm>
                <a:off x="0" y="127000"/>
                <a:ext cx="1416276" cy="226285"/>
              </a:xfrm>
              <a:prstGeom prst="rect">
                <a:avLst/>
              </a:prstGeom>
            </p:spPr>
            <p:txBody>
              <a:bodyPr anchor="ctr" rtlCol="false" tIns="50800" lIns="50800" bIns="50800" rIns="50800"/>
              <a:lstStyle/>
              <a:p>
                <a:pPr algn="ctr">
                  <a:lnSpc>
                    <a:spcPts val="3200"/>
                  </a:lnSpc>
                </a:pPr>
              </a:p>
            </p:txBody>
          </p:sp>
        </p:grpSp>
        <p:grpSp>
          <p:nvGrpSpPr>
            <p:cNvPr name="Group 11" id="11"/>
            <p:cNvGrpSpPr/>
            <p:nvPr/>
          </p:nvGrpSpPr>
          <p:grpSpPr>
            <a:xfrm rot="0">
              <a:off x="4232513" y="3257531"/>
              <a:ext cx="625448" cy="288877"/>
              <a:chOff x="0" y="0"/>
              <a:chExt cx="309670" cy="143028"/>
            </a:xfrm>
          </p:grpSpPr>
          <p:sp>
            <p:nvSpPr>
              <p:cNvPr name="Freeform 12" id="12"/>
              <p:cNvSpPr/>
              <p:nvPr/>
            </p:nvSpPr>
            <p:spPr>
              <a:xfrm flipH="false" flipV="false" rot="0">
                <a:off x="0" y="0"/>
                <a:ext cx="309670" cy="143028"/>
              </a:xfrm>
              <a:custGeom>
                <a:avLst/>
                <a:gdLst/>
                <a:ahLst/>
                <a:cxnLst/>
                <a:rect r="r" b="b" t="t" l="l"/>
                <a:pathLst>
                  <a:path h="143028" w="309670">
                    <a:moveTo>
                      <a:pt x="154835" y="0"/>
                    </a:moveTo>
                    <a:cubicBezTo>
                      <a:pt x="69322" y="0"/>
                      <a:pt x="0" y="32018"/>
                      <a:pt x="0" y="71514"/>
                    </a:cubicBezTo>
                    <a:cubicBezTo>
                      <a:pt x="0" y="111010"/>
                      <a:pt x="69322" y="143028"/>
                      <a:pt x="154835" y="143028"/>
                    </a:cubicBezTo>
                    <a:cubicBezTo>
                      <a:pt x="240348" y="143028"/>
                      <a:pt x="309670" y="111010"/>
                      <a:pt x="309670" y="71514"/>
                    </a:cubicBezTo>
                    <a:cubicBezTo>
                      <a:pt x="309670" y="32018"/>
                      <a:pt x="240348" y="0"/>
                      <a:pt x="154835" y="0"/>
                    </a:cubicBezTo>
                    <a:close/>
                  </a:path>
                </a:pathLst>
              </a:custGeom>
              <a:ln w="28575" cap="sq">
                <a:solidFill>
                  <a:srgbClr val="FF3131"/>
                </a:solidFill>
                <a:prstDash val="sysDot"/>
                <a:miter/>
              </a:ln>
            </p:spPr>
          </p:sp>
          <p:sp>
            <p:nvSpPr>
              <p:cNvPr name="TextBox 13" id="13"/>
              <p:cNvSpPr txBox="true"/>
              <p:nvPr/>
            </p:nvSpPr>
            <p:spPr>
              <a:xfrm>
                <a:off x="29032" y="-24691"/>
                <a:ext cx="251607" cy="154310"/>
              </a:xfrm>
              <a:prstGeom prst="rect">
                <a:avLst/>
              </a:prstGeom>
            </p:spPr>
            <p:txBody>
              <a:bodyPr anchor="ctr" rtlCol="false" tIns="50800" lIns="50800" bIns="50800" rIns="50800"/>
              <a:lstStyle/>
              <a:p>
                <a:pPr algn="ctr">
                  <a:lnSpc>
                    <a:spcPts val="2800"/>
                  </a:lnSpc>
                </a:pPr>
              </a:p>
            </p:txBody>
          </p:sp>
        </p:grpSp>
      </p:grpSp>
    </p:spTree>
  </p:cSld>
  <p:clrMapOvr>
    <a:masterClrMapping/>
  </p:clrMapOvr>
</p:sld>
</file>

<file path=ppt/slides/slide10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a:solidFill>
                  <a:srgbClr val="000000"/>
                </a:solidFill>
                <a:latin typeface="M+"/>
                <a:ea typeface="M+"/>
                <a:cs typeface="M+"/>
                <a:sym typeface="M+"/>
              </a:rPr>
              <a:t>鍵をかける範囲を変える・増やす</a:t>
            </a:r>
          </a:p>
        </p:txBody>
      </p:sp>
      <p:sp>
        <p:nvSpPr>
          <p:cNvPr name="TextBox 3" id="3"/>
          <p:cNvSpPr txBox="true"/>
          <p:nvPr/>
        </p:nvSpPr>
        <p:spPr>
          <a:xfrm rot="0">
            <a:off x="1428750" y="2883870"/>
            <a:ext cx="14891391" cy="6278245"/>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鍵をかける範囲を変更する！</a:t>
            </a:r>
          </a:p>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Basic認証をサイト全体にかけたい。</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パスの範囲判定を外して、どのページでも合言葉を求めるようにして</a:t>
            </a:r>
          </a:p>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デプロイして</a:t>
            </a:r>
          </a:p>
          <a:p>
            <a:pPr algn="l" marL="0" indent="0" lvl="0">
              <a:lnSpc>
                <a:spcPts val="4160"/>
              </a:lnSpc>
              <a:spcBef>
                <a:spcPct val="0"/>
              </a:spcBef>
            </a:pPr>
          </a:p>
          <a:p>
            <a:pPr algn="l" marL="0" indent="0" lvl="0">
              <a:lnSpc>
                <a:spcPts val="4160"/>
              </a:lnSpc>
              <a:spcBef>
                <a:spcPct val="0"/>
              </a:spcBef>
            </a:pPr>
            <a:r>
              <a:rPr lang="en-US" sz="2600" strike="noStrike" u="none">
                <a:solidFill>
                  <a:srgbClr val="000000"/>
                </a:solidFill>
                <a:latin typeface="M+"/>
                <a:ea typeface="M+"/>
                <a:cs typeface="M+"/>
                <a:sym typeface="M+"/>
              </a:rPr>
              <a:t>鍵をかける範囲を増やす！</a:t>
            </a:r>
          </a:p>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Basic認証をかける範囲を /admin/ と /api/admin/ の2つにして</a:t>
            </a:r>
          </a:p>
          <a:p>
            <a:pPr algn="l" marL="0" indent="0" lvl="0">
              <a:lnSpc>
                <a:spcPts val="4160"/>
              </a:lnSpc>
              <a:spcBef>
                <a:spcPct val="0"/>
              </a:spcBef>
            </a:pPr>
            <a:r>
              <a:rPr lang="en-US" sz="2600" strike="noStrike" u="none">
                <a:solidFill>
                  <a:srgbClr val="000000"/>
                </a:solidFill>
                <a:latin typeface="M+"/>
                <a:ea typeface="M+"/>
                <a:cs typeface="M+"/>
                <a:sym typeface="M+"/>
              </a:rPr>
              <a:t>プロンプト：</a:t>
            </a:r>
          </a:p>
          <a:p>
            <a:pPr algn="l" marL="0" indent="0" lvl="0">
              <a:lnSpc>
                <a:spcPts val="4160"/>
              </a:lnSpc>
              <a:spcBef>
                <a:spcPct val="0"/>
              </a:spcBef>
            </a:pPr>
            <a:r>
              <a:rPr lang="en-US" b="true" sz="2600" strike="noStrike" u="none">
                <a:solidFill>
                  <a:srgbClr val="5170FF"/>
                </a:solidFill>
                <a:latin typeface="M+ Bold"/>
                <a:ea typeface="M+ Bold"/>
                <a:cs typeface="M+ Bold"/>
                <a:sym typeface="M+ Bold"/>
              </a:rPr>
              <a:t>デプロイして</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100</a:t>
            </a:r>
          </a:p>
        </p:txBody>
      </p:sp>
    </p:spTree>
  </p:cSld>
  <p:clrMapOvr>
    <a:masterClrMapping/>
  </p:clrMapOvr>
</p:sld>
</file>

<file path=ppt/slides/slide10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a:solidFill>
                  <a:srgbClr val="000000"/>
                </a:solidFill>
                <a:latin typeface="M+"/>
                <a:ea typeface="M+"/>
                <a:cs typeface="M+"/>
                <a:sym typeface="M+"/>
              </a:rPr>
              <a:t>できること・できないこと</a:t>
            </a:r>
          </a:p>
        </p:txBody>
      </p:sp>
      <p:sp>
        <p:nvSpPr>
          <p:cNvPr name="TextBox 3" id="3"/>
          <p:cNvSpPr txBox="true"/>
          <p:nvPr/>
        </p:nvSpPr>
        <p:spPr>
          <a:xfrm rot="0">
            <a:off x="1428750" y="2874345"/>
            <a:ext cx="14891391" cy="5381625"/>
          </a:xfrm>
          <a:prstGeom prst="rect">
            <a:avLst/>
          </a:prstGeom>
        </p:spPr>
        <p:txBody>
          <a:bodyPr anchor="t" rtlCol="false" tIns="0" lIns="0" bIns="0" rIns="0">
            <a:spAutoFit/>
          </a:bodyPr>
          <a:lstStyle/>
          <a:p>
            <a:pPr algn="l" marL="647698" indent="-323849" lvl="1">
              <a:lnSpc>
                <a:spcPts val="4799"/>
              </a:lnSpc>
              <a:buFont typeface="Arial"/>
              <a:buChar char="•"/>
            </a:pPr>
            <a:r>
              <a:rPr lang="en-US" sz="2999">
                <a:solidFill>
                  <a:srgbClr val="000000"/>
                </a:solidFill>
                <a:latin typeface="M+"/>
                <a:ea typeface="M+"/>
                <a:cs typeface="M+"/>
                <a:sym typeface="M+"/>
              </a:rPr>
              <a:t>できる</a:t>
            </a:r>
          </a:p>
          <a:p>
            <a:pPr algn="l" marL="1295397" indent="-431799" lvl="2">
              <a:lnSpc>
                <a:spcPts val="4799"/>
              </a:lnSpc>
              <a:buFont typeface="Arial"/>
              <a:buChar char="⚬"/>
            </a:pPr>
            <a:r>
              <a:rPr lang="en-US" sz="2999" strike="noStrike" u="none">
                <a:solidFill>
                  <a:srgbClr val="000000"/>
                </a:solidFill>
                <a:latin typeface="M+"/>
                <a:ea typeface="M+"/>
                <a:cs typeface="M+"/>
                <a:sym typeface="M+"/>
              </a:rPr>
              <a:t>合言葉を知らない人を通さない</a:t>
            </a:r>
          </a:p>
          <a:p>
            <a:pPr algn="l" marL="1943095" indent="-485774" lvl="3">
              <a:lnSpc>
                <a:spcPts val="4799"/>
              </a:lnSpc>
              <a:buFont typeface="Arial"/>
              <a:buChar char="￭"/>
            </a:pPr>
            <a:r>
              <a:rPr lang="en-US" sz="2999" strike="noStrike" u="none">
                <a:solidFill>
                  <a:srgbClr val="000000"/>
                </a:solidFill>
                <a:latin typeface="M+"/>
                <a:ea typeface="M+"/>
                <a:cs typeface="M+"/>
                <a:sym typeface="M+"/>
              </a:rPr>
              <a:t>関係者だけに見せる用途なら、これで十分</a:t>
            </a:r>
          </a:p>
          <a:p>
            <a:pPr algn="l" marL="647698" indent="-323849" lvl="1">
              <a:lnSpc>
                <a:spcPts val="4799"/>
              </a:lnSpc>
              <a:buFont typeface="Arial"/>
              <a:buChar char="•"/>
            </a:pPr>
            <a:r>
              <a:rPr lang="en-US" sz="2999" strike="noStrike" u="none">
                <a:solidFill>
                  <a:srgbClr val="000000"/>
                </a:solidFill>
                <a:latin typeface="M+"/>
                <a:ea typeface="M+"/>
                <a:cs typeface="M+"/>
                <a:sym typeface="M+"/>
              </a:rPr>
              <a:t>できない</a:t>
            </a:r>
          </a:p>
          <a:p>
            <a:pPr algn="l" marL="1295397" indent="-431799" lvl="2">
              <a:lnSpc>
                <a:spcPts val="4799"/>
              </a:lnSpc>
              <a:buFont typeface="Arial"/>
              <a:buChar char="⚬"/>
            </a:pPr>
            <a:r>
              <a:rPr lang="en-US" sz="2999" strike="noStrike" u="none">
                <a:solidFill>
                  <a:srgbClr val="000000"/>
                </a:solidFill>
                <a:latin typeface="M+"/>
                <a:ea typeface="M+"/>
                <a:cs typeface="M+"/>
                <a:sym typeface="M+"/>
              </a:rPr>
              <a:t>ログアウトができない</a:t>
            </a:r>
          </a:p>
          <a:p>
            <a:pPr algn="l" marL="1943095" indent="-485774" lvl="3">
              <a:lnSpc>
                <a:spcPts val="4799"/>
              </a:lnSpc>
              <a:buFont typeface="Arial"/>
              <a:buChar char="￭"/>
            </a:pPr>
            <a:r>
              <a:rPr lang="en-US" sz="2999" strike="noStrike" u="none">
                <a:solidFill>
                  <a:srgbClr val="000000"/>
                </a:solidFill>
                <a:latin typeface="M+"/>
                <a:ea typeface="M+"/>
                <a:cs typeface="M+"/>
                <a:sym typeface="M+"/>
              </a:rPr>
              <a:t>一度通れば、ブラウザを完全に終了するまで認証されたまま</a:t>
            </a:r>
          </a:p>
          <a:p>
            <a:pPr algn="l" marL="1295397" indent="-431799" lvl="2">
              <a:lnSpc>
                <a:spcPts val="4799"/>
              </a:lnSpc>
              <a:buFont typeface="Arial"/>
              <a:buChar char="⚬"/>
            </a:pPr>
            <a:r>
              <a:rPr lang="en-US" sz="2999" strike="noStrike" u="none">
                <a:solidFill>
                  <a:srgbClr val="000000"/>
                </a:solidFill>
                <a:latin typeface="M+"/>
                <a:ea typeface="M+"/>
                <a:cs typeface="M+"/>
                <a:sym typeface="M+"/>
              </a:rPr>
              <a:t>ログイン画面（ダイアログ）の見た目を変えられない</a:t>
            </a:r>
          </a:p>
          <a:p>
            <a:pPr algn="l" marL="1295397" indent="-431799" lvl="2">
              <a:lnSpc>
                <a:spcPts val="4799"/>
              </a:lnSpc>
              <a:buFont typeface="Arial"/>
              <a:buChar char="⚬"/>
            </a:pPr>
            <a:r>
              <a:rPr lang="en-US" sz="2999" strike="noStrike" u="none">
                <a:solidFill>
                  <a:srgbClr val="000000"/>
                </a:solidFill>
                <a:latin typeface="M+"/>
                <a:ea typeface="M+"/>
                <a:cs typeface="M+"/>
                <a:sym typeface="M+"/>
              </a:rPr>
              <a:t>誰がアクセスしたかを区別できない</a:t>
            </a:r>
          </a:p>
          <a:p>
            <a:pPr algn="l" marL="1943095" indent="-485774" lvl="3">
              <a:lnSpc>
                <a:spcPts val="4799"/>
              </a:lnSpc>
              <a:buFont typeface="Arial"/>
              <a:buChar char="￭"/>
            </a:pPr>
            <a:r>
              <a:rPr lang="en-US" sz="2999" strike="noStrike" u="none">
                <a:solidFill>
                  <a:srgbClr val="000000"/>
                </a:solidFill>
                <a:latin typeface="M+"/>
                <a:ea typeface="M+"/>
                <a:cs typeface="M+"/>
                <a:sym typeface="M+"/>
              </a:rPr>
              <a:t>合言葉を変えるときは、全員に配り直すことになる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101</a:t>
            </a:r>
          </a:p>
        </p:txBody>
      </p:sp>
    </p:spTree>
  </p:cSld>
  <p:clrMapOvr>
    <a:masterClrMapping/>
  </p:clrMapOvr>
</p:sld>
</file>

<file path=ppt/slides/slide10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a:solidFill>
                  <a:srgbClr val="000000"/>
                </a:solidFill>
                <a:latin typeface="M+"/>
                <a:ea typeface="M+"/>
                <a:cs typeface="M+"/>
                <a:sym typeface="M+"/>
              </a:rPr>
              <a:t>補足：</a:t>
            </a:r>
            <a:r>
              <a:rPr lang="en-US" sz="7200" strike="noStrike" u="none">
                <a:solidFill>
                  <a:srgbClr val="000000"/>
                </a:solidFill>
                <a:latin typeface="M+"/>
                <a:ea typeface="M+"/>
                <a:cs typeface="M+"/>
                <a:sym typeface="M+"/>
              </a:rPr>
              <a:t>用途が変わってきたら</a:t>
            </a:r>
          </a:p>
        </p:txBody>
      </p:sp>
      <p:sp>
        <p:nvSpPr>
          <p:cNvPr name="TextBox 3" id="3"/>
          <p:cNvSpPr txBox="true"/>
          <p:nvPr/>
        </p:nvSpPr>
        <p:spPr>
          <a:xfrm rot="0">
            <a:off x="1428750" y="2874345"/>
            <a:ext cx="7268012" cy="5381625"/>
          </a:xfrm>
          <a:prstGeom prst="rect">
            <a:avLst/>
          </a:prstGeom>
        </p:spPr>
        <p:txBody>
          <a:bodyPr anchor="t" rtlCol="false" tIns="0" lIns="0" bIns="0" rIns="0">
            <a:spAutoFit/>
          </a:bodyPr>
          <a:lstStyle/>
          <a:p>
            <a:pPr algn="l" marL="647698" indent="-323849" lvl="1">
              <a:lnSpc>
                <a:spcPts val="4799"/>
              </a:lnSpc>
              <a:buFont typeface="Arial"/>
              <a:buChar char="•"/>
            </a:pPr>
            <a:r>
              <a:rPr lang="en-US" sz="2999" strike="noStrike" u="none">
                <a:solidFill>
                  <a:srgbClr val="000000"/>
                </a:solidFill>
                <a:latin typeface="M+"/>
                <a:ea typeface="M+"/>
                <a:cs typeface="M+"/>
                <a:sym typeface="M+"/>
              </a:rPr>
              <a:t>Basic認証（今回）</a:t>
            </a:r>
          </a:p>
          <a:p>
            <a:pPr algn="l" marL="1295397" indent="-431799" lvl="2">
              <a:lnSpc>
                <a:spcPts val="4799"/>
              </a:lnSpc>
              <a:buFont typeface="Arial"/>
              <a:buChar char="⚬"/>
            </a:pPr>
            <a:r>
              <a:rPr lang="en-US" sz="2999" strike="noStrike" u="none">
                <a:solidFill>
                  <a:srgbClr val="000000"/>
                </a:solidFill>
                <a:latin typeface="M+"/>
                <a:ea typeface="M+"/>
                <a:cs typeface="M+"/>
                <a:sym typeface="M+"/>
              </a:rPr>
              <a:t>手間は最小／画面はブラウザ固定／ログアウト不可</a:t>
            </a:r>
          </a:p>
          <a:p>
            <a:pPr algn="l" marL="647698" indent="-323849" lvl="1">
              <a:lnSpc>
                <a:spcPts val="4799"/>
              </a:lnSpc>
              <a:buFont typeface="Arial"/>
              <a:buChar char="•"/>
            </a:pPr>
            <a:r>
              <a:rPr lang="en-US" sz="2999" strike="noStrike" u="none">
                <a:solidFill>
                  <a:srgbClr val="000000"/>
                </a:solidFill>
                <a:latin typeface="M+"/>
                <a:ea typeface="M+"/>
                <a:cs typeface="M+"/>
                <a:sym typeface="M+"/>
              </a:rPr>
              <a:t>トークン認証</a:t>
            </a:r>
          </a:p>
          <a:p>
            <a:pPr algn="l" marL="1295397" indent="-431799" lvl="2">
              <a:lnSpc>
                <a:spcPts val="4799"/>
              </a:lnSpc>
              <a:buFont typeface="Arial"/>
              <a:buChar char="⚬"/>
            </a:pPr>
            <a:r>
              <a:rPr lang="en-US" sz="2999" strike="noStrike" u="none">
                <a:solidFill>
                  <a:srgbClr val="000000"/>
                </a:solidFill>
                <a:latin typeface="M+"/>
                <a:ea typeface="M+"/>
                <a:cs typeface="M+"/>
                <a:sym typeface="M+"/>
              </a:rPr>
              <a:t>手間は少ない／画面は自前／ログアウトできる</a:t>
            </a:r>
          </a:p>
          <a:p>
            <a:pPr algn="l" marL="647698" indent="-323849" lvl="1">
              <a:lnSpc>
                <a:spcPts val="4799"/>
              </a:lnSpc>
              <a:buFont typeface="Arial"/>
              <a:buChar char="•"/>
            </a:pPr>
            <a:r>
              <a:rPr lang="en-US" sz="2999" strike="noStrike" u="none">
                <a:solidFill>
                  <a:srgbClr val="000000"/>
                </a:solidFill>
                <a:latin typeface="M+"/>
                <a:ea typeface="M+"/>
                <a:cs typeface="M+"/>
                <a:sym typeface="M+"/>
              </a:rPr>
              <a:t>Cloudflare Access</a:t>
            </a:r>
          </a:p>
          <a:p>
            <a:pPr algn="l" marL="1295397" indent="-431799" lvl="2">
              <a:lnSpc>
                <a:spcPts val="4799"/>
              </a:lnSpc>
              <a:buFont typeface="Arial"/>
              <a:buChar char="⚬"/>
            </a:pPr>
            <a:r>
              <a:rPr lang="en-US" sz="2999" strike="noStrike" u="none">
                <a:solidFill>
                  <a:srgbClr val="000000"/>
                </a:solidFill>
                <a:latin typeface="M+"/>
                <a:ea typeface="M+"/>
                <a:cs typeface="M+"/>
                <a:sym typeface="M+"/>
              </a:rPr>
              <a:t>手間は多い（初回のみ）／画面はGoogle／ログアウトできる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102</a:t>
            </a:r>
          </a:p>
        </p:txBody>
      </p:sp>
      <p:sp>
        <p:nvSpPr>
          <p:cNvPr name="TextBox 5" id="5"/>
          <p:cNvSpPr txBox="true"/>
          <p:nvPr/>
        </p:nvSpPr>
        <p:spPr>
          <a:xfrm rot="0">
            <a:off x="9144000" y="2874345"/>
            <a:ext cx="7715250" cy="5381625"/>
          </a:xfrm>
          <a:prstGeom prst="rect">
            <a:avLst/>
          </a:prstGeom>
        </p:spPr>
        <p:txBody>
          <a:bodyPr anchor="t" rtlCol="false" tIns="0" lIns="0" bIns="0" rIns="0">
            <a:spAutoFit/>
          </a:bodyPr>
          <a:lstStyle/>
          <a:p>
            <a:pPr algn="l" marL="647698" indent="-323849" lvl="1">
              <a:lnSpc>
                <a:spcPts val="4799"/>
              </a:lnSpc>
              <a:buFont typeface="Arial"/>
              <a:buChar char="•"/>
            </a:pPr>
            <a:r>
              <a:rPr lang="en-US" sz="2999" strike="noStrike" u="none">
                <a:solidFill>
                  <a:srgbClr val="000000"/>
                </a:solidFill>
                <a:latin typeface="M+"/>
                <a:ea typeface="M+"/>
                <a:cs typeface="M+"/>
                <a:sym typeface="M+"/>
              </a:rPr>
              <a:t>ログイン画面を自前で作りたい・ログアウトを付けたい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トークン認証</a:t>
            </a:r>
          </a:p>
          <a:p>
            <a:pPr algn="l" marL="647698" indent="-323849" lvl="1">
              <a:lnSpc>
                <a:spcPts val="4799"/>
              </a:lnSpc>
              <a:buFont typeface="Arial"/>
              <a:buChar char="•"/>
            </a:pPr>
            <a:r>
              <a:rPr lang="en-US" sz="2999" strike="noStrike" u="none">
                <a:solidFill>
                  <a:srgbClr val="000000"/>
                </a:solidFill>
                <a:latin typeface="M+"/>
                <a:ea typeface="M+"/>
                <a:cs typeface="M+"/>
                <a:sym typeface="M+"/>
              </a:rPr>
              <a:t>メールアドレス単位で許可したい・Googleの2段階認証で守りたい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 Cloudflare Access</a:t>
            </a:r>
          </a:p>
          <a:p>
            <a:pPr algn="l" marL="647698" indent="-323849" lvl="1">
              <a:lnSpc>
                <a:spcPts val="4799"/>
              </a:lnSpc>
              <a:buFont typeface="Arial"/>
              <a:buChar char="•"/>
            </a:pPr>
            <a:r>
              <a:rPr lang="en-US" sz="2999" strike="noStrike" u="none">
                <a:solidFill>
                  <a:srgbClr val="000000"/>
                </a:solidFill>
                <a:latin typeface="M+"/>
                <a:ea typeface="M+"/>
                <a:cs typeface="M+"/>
                <a:sym typeface="M+"/>
              </a:rPr>
              <a:t>一般ユーザーそれぞれにアカウントを持たせたい</a:t>
            </a:r>
          </a:p>
          <a:p>
            <a:pPr algn="l" marL="1295397" indent="-431799" lvl="2">
              <a:lnSpc>
                <a:spcPts val="4799"/>
              </a:lnSpc>
              <a:buFont typeface="Arial"/>
              <a:buChar char="⚬"/>
            </a:pPr>
            <a:r>
              <a:rPr lang="en-US" sz="2999" strike="noStrike" u="none">
                <a:solidFill>
                  <a:srgbClr val="000000"/>
                </a:solidFill>
                <a:latin typeface="M+"/>
                <a:ea typeface="M+"/>
                <a:cs typeface="M+"/>
                <a:sym typeface="M+"/>
              </a:rPr>
              <a:t>ログインキー／ソーシャルログイン</a:t>
            </a:r>
          </a:p>
        </p:txBody>
      </p:sp>
    </p:spTree>
  </p:cSld>
  <p:clrMapOvr>
    <a:masterClrMapping/>
  </p:clrMapOvr>
</p:sld>
</file>

<file path=ppt/slides/slide10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960779" y="5293695"/>
            <a:ext cx="3619450" cy="3619450"/>
          </a:xfrm>
          <a:custGeom>
            <a:avLst/>
            <a:gdLst/>
            <a:ahLst/>
            <a:cxnLst/>
            <a:rect r="r" b="b" t="t" l="l"/>
            <a:pathLst>
              <a:path h="3619450" w="3619450">
                <a:moveTo>
                  <a:pt x="0" y="0"/>
                </a:moveTo>
                <a:lnTo>
                  <a:pt x="3619450" y="0"/>
                </a:lnTo>
                <a:lnTo>
                  <a:pt x="3619450" y="3619450"/>
                </a:lnTo>
                <a:lnTo>
                  <a:pt x="0" y="3619450"/>
                </a:lnTo>
                <a:lnTo>
                  <a:pt x="0" y="0"/>
                </a:lnTo>
                <a:close/>
              </a:path>
            </a:pathLst>
          </a:custGeom>
          <a:blipFill>
            <a:blip r:embed="rId2"/>
            <a:stretch>
              <a:fillRect l="0" t="0" r="0" b="0"/>
            </a:stretch>
          </a:blipFill>
        </p:spPr>
      </p:sp>
      <p:sp>
        <p:nvSpPr>
          <p:cNvPr name="Freeform 3" id="3"/>
          <p:cNvSpPr/>
          <p:nvPr/>
        </p:nvSpPr>
        <p:spPr>
          <a:xfrm flipH="false" flipV="false" rot="0">
            <a:off x="2597866" y="5293695"/>
            <a:ext cx="4364089" cy="3687655"/>
          </a:xfrm>
          <a:custGeom>
            <a:avLst/>
            <a:gdLst/>
            <a:ahLst/>
            <a:cxnLst/>
            <a:rect r="r" b="b" t="t" l="l"/>
            <a:pathLst>
              <a:path h="3687655" w="4364089">
                <a:moveTo>
                  <a:pt x="0" y="0"/>
                </a:moveTo>
                <a:lnTo>
                  <a:pt x="4364089" y="0"/>
                </a:lnTo>
                <a:lnTo>
                  <a:pt x="4364089" y="3687655"/>
                </a:lnTo>
                <a:lnTo>
                  <a:pt x="0" y="3687655"/>
                </a:lnTo>
                <a:lnTo>
                  <a:pt x="0" y="0"/>
                </a:lnTo>
                <a:close/>
              </a:path>
            </a:pathLst>
          </a:custGeom>
          <a:blipFill>
            <a:blip r:embed="rId3"/>
            <a:stretch>
              <a:fillRect l="0" t="0" r="0" b="0"/>
            </a:stretch>
          </a:blipFill>
        </p:spPr>
      </p:sp>
      <p:sp>
        <p:nvSpPr>
          <p:cNvPr name="Freeform 4" id="4"/>
          <p:cNvSpPr/>
          <p:nvPr/>
        </p:nvSpPr>
        <p:spPr>
          <a:xfrm flipH="false" flipV="false" rot="0">
            <a:off x="7165195" y="5293695"/>
            <a:ext cx="4364089" cy="3687655"/>
          </a:xfrm>
          <a:custGeom>
            <a:avLst/>
            <a:gdLst/>
            <a:ahLst/>
            <a:cxnLst/>
            <a:rect r="r" b="b" t="t" l="l"/>
            <a:pathLst>
              <a:path h="3687655" w="4364089">
                <a:moveTo>
                  <a:pt x="0" y="0"/>
                </a:moveTo>
                <a:lnTo>
                  <a:pt x="4364089" y="0"/>
                </a:lnTo>
                <a:lnTo>
                  <a:pt x="4364089" y="3687655"/>
                </a:lnTo>
                <a:lnTo>
                  <a:pt x="0" y="3687655"/>
                </a:lnTo>
                <a:lnTo>
                  <a:pt x="0" y="0"/>
                </a:lnTo>
                <a:close/>
              </a:path>
            </a:pathLst>
          </a:custGeom>
          <a:blipFill>
            <a:blip r:embed="rId4"/>
            <a:stretch>
              <a:fillRect l="0" t="0" r="0" b="0"/>
            </a:stretch>
          </a:blipFill>
        </p:spPr>
      </p:sp>
      <p:sp>
        <p:nvSpPr>
          <p:cNvPr name="TextBox 5" id="5"/>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 アクセス制限を習得</a:t>
            </a:r>
          </a:p>
        </p:txBody>
      </p:sp>
      <p:sp>
        <p:nvSpPr>
          <p:cNvPr name="TextBox 6" id="6"/>
          <p:cNvSpPr txBox="true"/>
          <p:nvPr/>
        </p:nvSpPr>
        <p:spPr>
          <a:xfrm rot="0">
            <a:off x="1428750" y="2864820"/>
            <a:ext cx="15205511" cy="2428875"/>
          </a:xfrm>
          <a:prstGeom prst="rect">
            <a:avLst/>
          </a:prstGeom>
        </p:spPr>
        <p:txBody>
          <a:bodyPr anchor="t" rtlCol="false" tIns="0" lIns="0" bIns="0" rIns="0">
            <a:spAutoFit/>
          </a:bodyPr>
          <a:lstStyle/>
          <a:p>
            <a:pPr algn="ctr">
              <a:lnSpc>
                <a:spcPts val="4800"/>
              </a:lnSpc>
            </a:pPr>
            <a:r>
              <a:rPr lang="en-US" sz="3000">
                <a:solidFill>
                  <a:srgbClr val="000000"/>
                </a:solidFill>
                <a:latin typeface="M+"/>
                <a:ea typeface="M+"/>
                <a:cs typeface="M+"/>
                <a:sym typeface="M+"/>
              </a:rPr>
              <a:t>公開したサイトの一部（またはサイト全体）を</a:t>
            </a:r>
          </a:p>
          <a:p>
            <a:pPr algn="ctr">
              <a:lnSpc>
                <a:spcPts val="4800"/>
              </a:lnSpc>
            </a:pPr>
            <a:r>
              <a:rPr lang="en-US" sz="3000">
                <a:solidFill>
                  <a:srgbClr val="000000"/>
                </a:solidFill>
                <a:latin typeface="M+"/>
                <a:ea typeface="M+"/>
                <a:cs typeface="M+"/>
                <a:sym typeface="M+"/>
              </a:rPr>
              <a:t>合言葉を知っている人だけに見せられるようになりました。</a:t>
            </a:r>
          </a:p>
          <a:p>
            <a:pPr algn="ctr" marL="0" indent="0" lvl="0">
              <a:lnSpc>
                <a:spcPts val="4800"/>
              </a:lnSpc>
            </a:pPr>
            <a:r>
              <a:rPr lang="en-US" sz="3000">
                <a:solidFill>
                  <a:srgbClr val="000000"/>
                </a:solidFill>
                <a:latin typeface="M+"/>
                <a:ea typeface="M+"/>
                <a:cs typeface="M+"/>
                <a:sym typeface="M+"/>
              </a:rPr>
              <a:t>おめでとうございます🎉</a:t>
            </a:r>
          </a:p>
          <a:p>
            <a:pPr algn="ctr" marL="0" indent="0" lvl="0">
              <a:lnSpc>
                <a:spcPts val="4800"/>
              </a:lnSpc>
            </a:pPr>
          </a:p>
        </p:txBody>
      </p:sp>
      <p:sp>
        <p:nvSpPr>
          <p:cNvPr name="TextBox 7" id="7"/>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103</a:t>
            </a:r>
          </a:p>
        </p:txBody>
      </p:sp>
    </p:spTree>
  </p:cSld>
  <p:clrMapOvr>
    <a:masterClrMapping/>
  </p:clrMapOvr>
</p:sld>
</file>

<file path=ppt/slides/slide10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 </a:t>
            </a:r>
            <a:r>
              <a:rPr lang="en-US" sz="7200">
                <a:solidFill>
                  <a:srgbClr val="000000"/>
                </a:solidFill>
                <a:latin typeface="M+"/>
                <a:ea typeface="M+"/>
                <a:cs typeface="M+"/>
                <a:sym typeface="M+"/>
              </a:rPr>
              <a:t>やってみよう！</a:t>
            </a:r>
          </a:p>
        </p:txBody>
      </p:sp>
      <p:sp>
        <p:nvSpPr>
          <p:cNvPr name="TextBox 3" id="3"/>
          <p:cNvSpPr txBox="true"/>
          <p:nvPr/>
        </p:nvSpPr>
        <p:spPr>
          <a:xfrm rot="0">
            <a:off x="1428750" y="2864820"/>
            <a:ext cx="15430500" cy="4867275"/>
          </a:xfrm>
          <a:prstGeom prst="rect">
            <a:avLst/>
          </a:prstGeom>
        </p:spPr>
        <p:txBody>
          <a:bodyPr anchor="t" rtlCol="false" tIns="0" lIns="0" bIns="0" rIns="0">
            <a:spAutoFit/>
          </a:bodyPr>
          <a:lstStyle/>
          <a:p>
            <a:pPr algn="l" marL="0" indent="0" lvl="0">
              <a:lnSpc>
                <a:spcPts val="4800"/>
              </a:lnSpc>
              <a:spcBef>
                <a:spcPct val="0"/>
              </a:spcBef>
            </a:pPr>
            <a:r>
              <a:rPr lang="en-US" sz="3000" strike="noStrike" u="none">
                <a:solidFill>
                  <a:srgbClr val="000000"/>
                </a:solidFill>
                <a:latin typeface="M+"/>
                <a:ea typeface="M+"/>
                <a:cs typeface="M+"/>
                <a:sym typeface="M+"/>
              </a:rPr>
              <a:t>自分で作ったサイトに Basic認証をかけてみよう！</a:t>
            </a:r>
          </a:p>
          <a:p>
            <a:pPr algn="l" marL="0" indent="0" lvl="0">
              <a:lnSpc>
                <a:spcPts val="4800"/>
              </a:lnSpc>
              <a:spcBef>
                <a:spcPct val="0"/>
              </a:spcBef>
            </a:pPr>
            <a:r>
              <a:rPr lang="en-US" sz="3000" strike="noStrike" u="none">
                <a:solidFill>
                  <a:srgbClr val="000000"/>
                </a:solidFill>
                <a:latin typeface="M+"/>
                <a:ea typeface="M+"/>
                <a:cs typeface="M+"/>
                <a:sym typeface="M+"/>
              </a:rPr>
              <a:t>作りかけのサイト、身内向けのページ、Webアプリの管理ページ</a:t>
            </a:r>
            <a:r>
              <a:rPr lang="en-US" sz="3000" strike="noStrike" u="none">
                <a:solidFill>
                  <a:srgbClr val="000000"/>
                </a:solidFill>
                <a:latin typeface="M+"/>
                <a:ea typeface="M+"/>
                <a:cs typeface="M+"/>
                <a:sym typeface="M+"/>
              </a:rPr>
              <a:t>など</a:t>
            </a:r>
          </a:p>
          <a:p>
            <a:pPr algn="l" marL="0" indent="0" lvl="0">
              <a:lnSpc>
                <a:spcPts val="4800"/>
              </a:lnSpc>
              <a:spcBef>
                <a:spcPct val="0"/>
              </a:spcBef>
            </a:pPr>
          </a:p>
          <a:p>
            <a:pPr algn="l" marL="0" indent="0" lvl="0">
              <a:lnSpc>
                <a:spcPts val="4800"/>
              </a:lnSpc>
              <a:spcBef>
                <a:spcPct val="0"/>
              </a:spcBef>
            </a:pPr>
            <a:r>
              <a:rPr lang="en-US" sz="3000" strike="noStrike" u="none">
                <a:solidFill>
                  <a:srgbClr val="000000"/>
                </a:solidFill>
                <a:latin typeface="M+"/>
                <a:ea typeface="M+"/>
                <a:cs typeface="M+"/>
                <a:sym typeface="M+"/>
              </a:rPr>
              <a:t>例えば</a:t>
            </a:r>
          </a:p>
          <a:p>
            <a:pPr algn="l" marL="0" indent="0" lvl="0">
              <a:lnSpc>
                <a:spcPts val="4800"/>
              </a:lnSpc>
              <a:spcBef>
                <a:spcPct val="0"/>
              </a:spcBef>
            </a:pPr>
            <a:r>
              <a:rPr lang="en-US" sz="3000" strike="noStrike" u="none">
                <a:solidFill>
                  <a:srgbClr val="000000"/>
                </a:solidFill>
                <a:latin typeface="M+"/>
                <a:ea typeface="M+"/>
                <a:cs typeface="M+"/>
                <a:sym typeface="M+"/>
              </a:rPr>
              <a:t>「/admin/ 以下に Basic認証をかけて」</a:t>
            </a:r>
          </a:p>
          <a:p>
            <a:pPr algn="l" marL="0" indent="0" lvl="0">
              <a:lnSpc>
                <a:spcPts val="4800"/>
              </a:lnSpc>
              <a:spcBef>
                <a:spcPct val="0"/>
              </a:spcBef>
            </a:pPr>
            <a:r>
              <a:rPr lang="en-US" sz="3000" strike="noStrike" u="none">
                <a:solidFill>
                  <a:srgbClr val="000000"/>
                </a:solidFill>
                <a:latin typeface="M+"/>
                <a:ea typeface="M+"/>
                <a:cs typeface="M+"/>
                <a:sym typeface="M+"/>
              </a:rPr>
              <a:t>「サイト全体に Basic認証をかけて」</a:t>
            </a:r>
          </a:p>
          <a:p>
            <a:pPr algn="l" marL="0" indent="0" lvl="0">
              <a:lnSpc>
                <a:spcPts val="4800"/>
              </a:lnSpc>
              <a:spcBef>
                <a:spcPct val="0"/>
              </a:spcBef>
            </a:pPr>
            <a:r>
              <a:rPr lang="en-US" sz="3000" strike="noStrike" u="none">
                <a:solidFill>
                  <a:srgbClr val="000000"/>
                </a:solidFill>
                <a:latin typeface="M+"/>
                <a:ea typeface="M+"/>
                <a:cs typeface="M+"/>
                <a:sym typeface="M+"/>
              </a:rPr>
              <a:t>など</a:t>
            </a:r>
          </a:p>
          <a:p>
            <a:pPr algn="l" marL="0" indent="0" lvl="0">
              <a:lnSpc>
                <a:spcPts val="4800"/>
              </a:lnSpc>
              <a:spcBef>
                <a:spcPct val="0"/>
              </a:spcBef>
            </a:pPr>
            <a:r>
              <a:rPr lang="en-US" sz="3000" strike="noStrike" u="none">
                <a:solidFill>
                  <a:srgbClr val="000000"/>
                </a:solidFill>
                <a:latin typeface="M+"/>
                <a:ea typeface="M+"/>
                <a:cs typeface="M+"/>
                <a:sym typeface="M+"/>
              </a:rPr>
              <a:t>（合言葉を預けるコマンドだけ、自分でターミナルに入力する）</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104</a:t>
            </a:r>
          </a:p>
        </p:txBody>
      </p:sp>
    </p:spTree>
  </p:cSld>
  <p:clrMapOvr>
    <a:masterClrMapping/>
  </p:clrMapOvr>
</p:sld>
</file>

<file path=ppt/slides/slide105.xml><?xml version="1.0" encoding="utf-8"?>
<p:sld xmlns:p="http://schemas.openxmlformats.org/presentationml/2006/main" xmlns:a="http://schemas.openxmlformats.org/drawingml/2006/main" xmlns:r="http://schemas.openxmlformats.org/officeDocument/2006/relationships">
  <p:cSld>
    <p:bg>
      <p:bgPr>
        <a:solidFill>
          <a:srgbClr val="FFAB91"/>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105</a:t>
            </a:r>
          </a:p>
        </p:txBody>
      </p:sp>
      <p:sp>
        <p:nvSpPr>
          <p:cNvPr name="TextBox 3" id="3"/>
          <p:cNvSpPr txBox="true"/>
          <p:nvPr/>
        </p:nvSpPr>
        <p:spPr>
          <a:xfrm rot="0">
            <a:off x="3600450" y="3129915"/>
            <a:ext cx="11087100" cy="3836670"/>
          </a:xfrm>
          <a:prstGeom prst="rect">
            <a:avLst/>
          </a:prstGeom>
        </p:spPr>
        <p:txBody>
          <a:bodyPr anchor="t" rtlCol="false" tIns="0" lIns="0" bIns="0" rIns="0">
            <a:spAutoFit/>
          </a:bodyPr>
          <a:lstStyle/>
          <a:p>
            <a:pPr algn="ctr" marL="0" indent="0" lvl="0">
              <a:lnSpc>
                <a:spcPts val="10080"/>
              </a:lnSpc>
              <a:spcBef>
                <a:spcPct val="0"/>
              </a:spcBef>
            </a:pPr>
            <a:r>
              <a:rPr lang="en-US" sz="7200" strike="noStrike" u="none">
                <a:solidFill>
                  <a:srgbClr val="FFFFFF"/>
                </a:solidFill>
                <a:latin typeface="M+"/>
                <a:ea typeface="M+"/>
                <a:cs typeface="M+"/>
                <a:sym typeface="M+"/>
              </a:rPr>
              <a:t>中級</a:t>
            </a:r>
          </a:p>
          <a:p>
            <a:pPr algn="ctr" marL="0" indent="0" lvl="0">
              <a:lnSpc>
                <a:spcPts val="10080"/>
              </a:lnSpc>
              <a:spcBef>
                <a:spcPct val="0"/>
              </a:spcBef>
            </a:pPr>
            <a:r>
              <a:rPr lang="en-US" sz="7200" strike="noStrike" u="none">
                <a:solidFill>
                  <a:srgbClr val="FFFFFF"/>
                </a:solidFill>
                <a:latin typeface="M+"/>
                <a:ea typeface="M+"/>
                <a:cs typeface="M+"/>
                <a:sym typeface="M+"/>
              </a:rPr>
              <a:t>Webアプリの2つのタイプ</a:t>
            </a:r>
          </a:p>
          <a:p>
            <a:pPr algn="ctr" marL="0" indent="0" lvl="0">
              <a:lnSpc>
                <a:spcPts val="10080"/>
              </a:lnSpc>
              <a:spcBef>
                <a:spcPct val="0"/>
              </a:spcBef>
            </a:pPr>
            <a:r>
              <a:rPr lang="en-US" sz="7200" strike="noStrike" u="none">
                <a:solidFill>
                  <a:srgbClr val="FFFFFF"/>
                </a:solidFill>
                <a:latin typeface="M+"/>
                <a:ea typeface="M+"/>
                <a:cs typeface="M+"/>
                <a:sym typeface="M+"/>
              </a:rPr>
              <a:t>（後編）</a:t>
            </a:r>
          </a:p>
        </p:txBody>
      </p:sp>
      <p:sp>
        <p:nvSpPr>
          <p:cNvPr name="TextBox 4" id="4"/>
          <p:cNvSpPr txBox="true"/>
          <p:nvPr/>
        </p:nvSpPr>
        <p:spPr>
          <a:xfrm rot="0">
            <a:off x="3546872" y="8715375"/>
            <a:ext cx="11194256" cy="542925"/>
          </a:xfrm>
          <a:prstGeom prst="rect">
            <a:avLst/>
          </a:prstGeom>
        </p:spPr>
        <p:txBody>
          <a:bodyPr anchor="t" rtlCol="false" tIns="0" lIns="0" bIns="0" rIns="0">
            <a:spAutoFit/>
          </a:bodyPr>
          <a:lstStyle/>
          <a:p>
            <a:pPr algn="ctr">
              <a:lnSpc>
                <a:spcPts val="4200"/>
              </a:lnSpc>
            </a:pPr>
            <a:r>
              <a:rPr lang="en-US" b="true" sz="3000">
                <a:solidFill>
                  <a:srgbClr val="FFFFFF"/>
                </a:solidFill>
                <a:latin typeface="M+ Bold"/>
                <a:ea typeface="M+ Bold"/>
                <a:cs typeface="M+ Bold"/>
                <a:sym typeface="M+ Bold"/>
                <a:hlinkClick r:id="rId2" tooltip="https://vibecodingnotes.com/guide-webapp-types/"/>
              </a:rPr>
              <a:t>[TWA] </a:t>
            </a:r>
            <a:r>
              <a:rPr lang="en-US" b="true" sz="3000" u="sng">
                <a:solidFill>
                  <a:srgbClr val="FFFFFF"/>
                </a:solidFill>
                <a:latin typeface="M+ Bold"/>
                <a:ea typeface="M+ Bold"/>
                <a:cs typeface="M+ Bold"/>
                <a:sym typeface="M+ Bold"/>
                <a:hlinkClick r:id="rId3" tooltip="https://vibecodingnotes.com/guide-webapp-types/"/>
              </a:rPr>
              <a:t>https://vibecodingnotes.com/guide-webapp-types/</a:t>
            </a:r>
          </a:p>
        </p:txBody>
      </p:sp>
    </p:spTree>
  </p:cSld>
  <p:clrMapOvr>
    <a:masterClrMapping/>
  </p:clrMapOvr>
</p:sld>
</file>

<file path=ppt/slides/slide10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42281" y="3126509"/>
            <a:ext cx="9203438" cy="6131791"/>
          </a:xfrm>
          <a:custGeom>
            <a:avLst/>
            <a:gdLst/>
            <a:ahLst/>
            <a:cxnLst/>
            <a:rect r="r" b="b" t="t" l="l"/>
            <a:pathLst>
              <a:path h="6131791" w="9203438">
                <a:moveTo>
                  <a:pt x="0" y="0"/>
                </a:moveTo>
                <a:lnTo>
                  <a:pt x="9203438" y="0"/>
                </a:lnTo>
                <a:lnTo>
                  <a:pt x="9203438" y="6131791"/>
                </a:lnTo>
                <a:lnTo>
                  <a:pt x="0" y="6131791"/>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000000"/>
                </a:solidFill>
                <a:latin typeface="M+"/>
                <a:ea typeface="M+"/>
                <a:cs typeface="M+"/>
                <a:sym typeface="M+"/>
              </a:rPr>
              <a:t>Webアプリの２つのタイプ</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106</a:t>
            </a:r>
          </a:p>
        </p:txBody>
      </p:sp>
    </p:spTree>
  </p:cSld>
  <p:clrMapOvr>
    <a:masterClrMapping/>
  </p:clrMapOvr>
</p:sld>
</file>

<file path=ppt/slides/slide10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データの置き方は3つある</a:t>
            </a:r>
          </a:p>
        </p:txBody>
      </p:sp>
      <p:sp>
        <p:nvSpPr>
          <p:cNvPr name="TextBox 3" id="3"/>
          <p:cNvSpPr txBox="true"/>
          <p:nvPr/>
        </p:nvSpPr>
        <p:spPr>
          <a:xfrm rot="0">
            <a:off x="1428750" y="2864820"/>
            <a:ext cx="14891391" cy="5476875"/>
          </a:xfrm>
          <a:prstGeom prst="rect">
            <a:avLst/>
          </a:prstGeom>
        </p:spPr>
        <p:txBody>
          <a:bodyPr anchor="t" rtlCol="false" tIns="0" lIns="0" bIns="0" rIns="0">
            <a:spAutoFit/>
          </a:bodyPr>
          <a:lstStyle/>
          <a:p>
            <a:pPr algn="l" marL="0" indent="0" lvl="0">
              <a:lnSpc>
                <a:spcPts val="4800"/>
              </a:lnSpc>
              <a:spcBef>
                <a:spcPct val="0"/>
              </a:spcBef>
            </a:pPr>
            <a:r>
              <a:rPr lang="en-US" sz="3000" strike="noStrike" u="none">
                <a:solidFill>
                  <a:srgbClr val="000000"/>
                </a:solidFill>
                <a:latin typeface="M+"/>
                <a:ea typeface="M+"/>
                <a:cs typeface="M+"/>
                <a:sym typeface="M+"/>
              </a:rPr>
              <a:t>データ共有型といっても、置き方はひとつではない。</a:t>
            </a:r>
          </a:p>
          <a:p>
            <a:pPr algn="l" marL="0" indent="0" lvl="0">
              <a:lnSpc>
                <a:spcPts val="4800"/>
              </a:lnSpc>
              <a:spcBef>
                <a:spcPct val="0"/>
              </a:spcBef>
            </a:pPr>
            <a:r>
              <a:rPr lang="en-US" sz="3000" strike="noStrike" u="none">
                <a:solidFill>
                  <a:srgbClr val="000000"/>
                </a:solidFill>
                <a:latin typeface="M+"/>
                <a:ea typeface="M+"/>
                <a:cs typeface="M+"/>
                <a:sym typeface="M+"/>
              </a:rPr>
              <a:t>「データをどう読み書きするか」で、必要な技術要素が変わる。</a:t>
            </a:r>
          </a:p>
          <a:p>
            <a:pPr algn="l" marL="0" indent="0" lvl="0">
              <a:lnSpc>
                <a:spcPts val="4800"/>
              </a:lnSpc>
              <a:spcBef>
                <a:spcPct val="0"/>
              </a:spcBef>
            </a:pPr>
          </a:p>
          <a:p>
            <a:pPr algn="l" marL="647700" indent="-323850" lvl="1">
              <a:lnSpc>
                <a:spcPts val="4800"/>
              </a:lnSpc>
              <a:buFont typeface="Arial"/>
              <a:buChar char="•"/>
            </a:pPr>
            <a:r>
              <a:rPr lang="en-US" sz="3000" strike="noStrike" u="none">
                <a:solidFill>
                  <a:srgbClr val="000000"/>
                </a:solidFill>
                <a:latin typeface="M+"/>
                <a:ea typeface="M+"/>
                <a:cs typeface="M+"/>
                <a:sym typeface="M+"/>
              </a:rPr>
              <a:t>集計</a:t>
            </a:r>
          </a:p>
          <a:p>
            <a:pPr algn="l" marL="1295400" indent="-431800" lvl="2">
              <a:lnSpc>
                <a:spcPts val="4800"/>
              </a:lnSpc>
              <a:buFont typeface="Arial"/>
              <a:buChar char="⚬"/>
            </a:pPr>
            <a:r>
              <a:rPr lang="en-US" sz="3000" strike="noStrike" u="none">
                <a:solidFill>
                  <a:srgbClr val="000000"/>
                </a:solidFill>
                <a:latin typeface="M+"/>
                <a:ea typeface="M+"/>
                <a:cs typeface="M+"/>
                <a:sym typeface="M+"/>
              </a:rPr>
              <a:t>集めて数えるだけ（イベントログ・Workers Analytics Engine）</a:t>
            </a:r>
          </a:p>
          <a:p>
            <a:pPr algn="l" marL="647700" indent="-323850" lvl="1">
              <a:lnSpc>
                <a:spcPts val="4800"/>
              </a:lnSpc>
              <a:buFont typeface="Arial"/>
              <a:buChar char="•"/>
            </a:pPr>
            <a:r>
              <a:rPr lang="en-US" sz="3000" strike="noStrike" u="none">
                <a:solidFill>
                  <a:srgbClr val="000000"/>
                </a:solidFill>
                <a:latin typeface="M+"/>
                <a:ea typeface="M+"/>
                <a:cs typeface="M+"/>
                <a:sym typeface="M+"/>
              </a:rPr>
              <a:t>出し入れ</a:t>
            </a:r>
          </a:p>
          <a:p>
            <a:pPr algn="l" marL="1295400" indent="-431800" lvl="2">
              <a:lnSpc>
                <a:spcPts val="4800"/>
              </a:lnSpc>
              <a:buFont typeface="Arial"/>
              <a:buChar char="⚬"/>
            </a:pPr>
            <a:r>
              <a:rPr lang="en-US" sz="3000" strike="noStrike" u="none">
                <a:solidFill>
                  <a:srgbClr val="000000"/>
                </a:solidFill>
                <a:latin typeface="M+"/>
                <a:ea typeface="M+"/>
                <a:cs typeface="M+"/>
                <a:sym typeface="M+"/>
              </a:rPr>
              <a:t>1件ずつ出し入れする。あとから直す・消す（データベース・D1）</a:t>
            </a:r>
          </a:p>
          <a:p>
            <a:pPr algn="l" marL="647700" indent="-323850" lvl="1">
              <a:lnSpc>
                <a:spcPts val="4800"/>
              </a:lnSpc>
              <a:buFont typeface="Arial"/>
              <a:buChar char="•"/>
            </a:pPr>
            <a:r>
              <a:rPr lang="en-US" sz="3000" strike="noStrike" u="none">
                <a:solidFill>
                  <a:srgbClr val="000000"/>
                </a:solidFill>
                <a:latin typeface="M+"/>
                <a:ea typeface="M+"/>
                <a:cs typeface="M+"/>
                <a:sym typeface="M+"/>
              </a:rPr>
              <a:t>リアルタイム</a:t>
            </a:r>
          </a:p>
          <a:p>
            <a:pPr algn="l" marL="1295400" indent="-431800" lvl="2">
              <a:lnSpc>
                <a:spcPts val="4800"/>
              </a:lnSpc>
              <a:spcBef>
                <a:spcPct val="0"/>
              </a:spcBef>
              <a:buFont typeface="Arial"/>
              <a:buChar char="⚬"/>
            </a:pPr>
            <a:r>
              <a:rPr lang="en-US" sz="3000" strike="noStrike" u="none">
                <a:solidFill>
                  <a:srgbClr val="000000"/>
                </a:solidFill>
                <a:latin typeface="M+"/>
                <a:ea typeface="M+"/>
                <a:cs typeface="M+"/>
                <a:sym typeface="M+"/>
              </a:rPr>
              <a:t>その場で見える、その場で決まる（常駐サーバー・Durable Objects）</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107</a:t>
            </a:r>
          </a:p>
        </p:txBody>
      </p:sp>
    </p:spTree>
  </p:cSld>
  <p:clrMapOvr>
    <a:masterClrMapping/>
  </p:clrMapOvr>
</p:sld>
</file>

<file path=ppt/slides/slide10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どんなアプリがどこに入るか</a:t>
            </a:r>
          </a:p>
        </p:txBody>
      </p:sp>
      <p:sp>
        <p:nvSpPr>
          <p:cNvPr name="TextBox 3" id="3"/>
          <p:cNvSpPr txBox="true"/>
          <p:nvPr/>
        </p:nvSpPr>
        <p:spPr>
          <a:xfrm rot="0">
            <a:off x="1428750" y="2864820"/>
            <a:ext cx="14581949" cy="5476875"/>
          </a:xfrm>
          <a:prstGeom prst="rect">
            <a:avLst/>
          </a:prstGeom>
        </p:spPr>
        <p:txBody>
          <a:bodyPr anchor="t" rtlCol="false" tIns="0" lIns="0" bIns="0" rIns="0">
            <a:spAutoFit/>
          </a:bodyPr>
          <a:lstStyle/>
          <a:p>
            <a:pPr algn="l" marL="647700" indent="-323850" lvl="1">
              <a:lnSpc>
                <a:spcPts val="4800"/>
              </a:lnSpc>
              <a:buFont typeface="Arial"/>
              <a:buChar char="•"/>
            </a:pPr>
            <a:r>
              <a:rPr lang="en-US" sz="3000" strike="noStrike" u="none">
                <a:solidFill>
                  <a:srgbClr val="000000"/>
                </a:solidFill>
                <a:latin typeface="M+"/>
                <a:ea typeface="M+"/>
                <a:cs typeface="M+"/>
                <a:sym typeface="M+"/>
              </a:rPr>
              <a:t>集計</a:t>
            </a:r>
          </a:p>
          <a:p>
            <a:pPr algn="l" marL="1295400" indent="-431800" lvl="2">
              <a:lnSpc>
                <a:spcPts val="4800"/>
              </a:lnSpc>
              <a:buFont typeface="Arial"/>
              <a:buChar char="⚬"/>
            </a:pPr>
            <a:r>
              <a:rPr lang="en-US" sz="3000" strike="noStrike" u="none">
                <a:solidFill>
                  <a:srgbClr val="000000"/>
                </a:solidFill>
                <a:latin typeface="M+"/>
                <a:ea typeface="M+"/>
                <a:cs typeface="M+"/>
                <a:sym typeface="M+"/>
              </a:rPr>
              <a:t>アンケート／投票／アクセス解析／ランキング（上位だけ）</a:t>
            </a:r>
          </a:p>
          <a:p>
            <a:pPr algn="l" marL="647700" indent="-323850" lvl="1">
              <a:lnSpc>
                <a:spcPts val="4800"/>
              </a:lnSpc>
              <a:buFont typeface="Arial"/>
              <a:buChar char="•"/>
            </a:pPr>
            <a:r>
              <a:rPr lang="en-US" sz="3000" strike="noStrike" u="none">
                <a:solidFill>
                  <a:srgbClr val="000000"/>
                </a:solidFill>
                <a:latin typeface="M+"/>
                <a:ea typeface="M+"/>
                <a:cs typeface="M+"/>
                <a:sym typeface="M+"/>
              </a:rPr>
              <a:t>出し入れ</a:t>
            </a:r>
          </a:p>
          <a:p>
            <a:pPr algn="l" marL="1295400" indent="-431800" lvl="2">
              <a:lnSpc>
                <a:spcPts val="4800"/>
              </a:lnSpc>
              <a:buFont typeface="Arial"/>
              <a:buChar char="⚬"/>
            </a:pPr>
            <a:r>
              <a:rPr lang="en-US" sz="3000" strike="noStrike" u="none">
                <a:solidFill>
                  <a:srgbClr val="000000"/>
                </a:solidFill>
                <a:latin typeface="M+"/>
                <a:ea typeface="M+"/>
                <a:cs typeface="M+"/>
                <a:sym typeface="M+"/>
              </a:rPr>
              <a:t>掲示板／寄せ書き／チャット／コメント／いいね／ターン制の対戦／予約／出欠管理／会員名簿／在庫管理／自分の順位が出るランキング</a:t>
            </a:r>
          </a:p>
          <a:p>
            <a:pPr algn="l" marL="647700" indent="-323850" lvl="1">
              <a:lnSpc>
                <a:spcPts val="4800"/>
              </a:lnSpc>
              <a:buFont typeface="Arial"/>
              <a:buChar char="•"/>
            </a:pPr>
            <a:r>
              <a:rPr lang="en-US" sz="3000" strike="noStrike" u="none">
                <a:solidFill>
                  <a:srgbClr val="000000"/>
                </a:solidFill>
                <a:latin typeface="M+"/>
                <a:ea typeface="M+"/>
                <a:cs typeface="M+"/>
                <a:sym typeface="M+"/>
              </a:rPr>
              <a:t>リアルタイム</a:t>
            </a:r>
          </a:p>
          <a:p>
            <a:pPr algn="l" marL="1295400" indent="-431800" lvl="2">
              <a:lnSpc>
                <a:spcPts val="4800"/>
              </a:lnSpc>
              <a:buFont typeface="Arial"/>
              <a:buChar char="⚬"/>
            </a:pPr>
            <a:r>
              <a:rPr lang="en-US" sz="3000" strike="noStrike" u="none">
                <a:solidFill>
                  <a:srgbClr val="000000"/>
                </a:solidFill>
                <a:latin typeface="M+"/>
                <a:ea typeface="M+"/>
                <a:cs typeface="M+"/>
                <a:sym typeface="M+"/>
              </a:rPr>
              <a:t>共同ホワイトボード／共同編集／リアルタイム対戦</a:t>
            </a:r>
          </a:p>
          <a:p>
            <a:pPr algn="l" marL="0" indent="0" lvl="0">
              <a:lnSpc>
                <a:spcPts val="4800"/>
              </a:lnSpc>
              <a:spcBef>
                <a:spcPct val="0"/>
              </a:spcBef>
            </a:pPr>
          </a:p>
          <a:p>
            <a:pPr algn="l" marL="0" indent="0" lvl="0">
              <a:lnSpc>
                <a:spcPts val="4800"/>
              </a:lnSpc>
              <a:spcBef>
                <a:spcPct val="0"/>
              </a:spcBef>
            </a:pPr>
            <a:r>
              <a:rPr lang="en-US" sz="3000" strike="noStrike" u="none">
                <a:solidFill>
                  <a:srgbClr val="000000"/>
                </a:solidFill>
                <a:latin typeface="M+"/>
                <a:ea typeface="M+"/>
                <a:cs typeface="M+"/>
                <a:sym typeface="M+"/>
              </a:rPr>
              <a:t>汎用的なのは「出し入れ」。作りたいものの多くはここに入る。</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108</a:t>
            </a:r>
          </a:p>
        </p:txBody>
      </p:sp>
    </p:spTree>
  </p:cSld>
  <p:clrMapOvr>
    <a:masterClrMapping/>
  </p:clrMapOvr>
</p:sld>
</file>

<file path=ppt/slides/slide10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どれになるかの判断基準</a:t>
            </a:r>
          </a:p>
        </p:txBody>
      </p:sp>
      <p:sp>
        <p:nvSpPr>
          <p:cNvPr name="TextBox 3" id="3"/>
          <p:cNvSpPr txBox="true"/>
          <p:nvPr/>
        </p:nvSpPr>
        <p:spPr>
          <a:xfrm rot="0">
            <a:off x="1428750" y="2864820"/>
            <a:ext cx="14891391" cy="4867275"/>
          </a:xfrm>
          <a:prstGeom prst="rect">
            <a:avLst/>
          </a:prstGeom>
        </p:spPr>
        <p:txBody>
          <a:bodyPr anchor="t" rtlCol="false" tIns="0" lIns="0" bIns="0" rIns="0">
            <a:spAutoFit/>
          </a:bodyPr>
          <a:lstStyle/>
          <a:p>
            <a:pPr algn="l" marL="647700" indent="-323850" lvl="1">
              <a:lnSpc>
                <a:spcPts val="4800"/>
              </a:lnSpc>
              <a:buAutoNum type="arabicPeriod" startAt="1"/>
            </a:pPr>
            <a:r>
              <a:rPr lang="en-US" sz="3000">
                <a:solidFill>
                  <a:srgbClr val="000000"/>
                </a:solidFill>
                <a:latin typeface="M+"/>
                <a:ea typeface="M+"/>
                <a:cs typeface="M+"/>
                <a:sym typeface="M+"/>
              </a:rPr>
              <a:t> </a:t>
            </a:r>
            <a:r>
              <a:rPr lang="en-US" sz="3000" strike="noStrike" u="none">
                <a:solidFill>
                  <a:srgbClr val="000000"/>
                </a:solidFill>
                <a:latin typeface="M+"/>
                <a:ea typeface="M+"/>
                <a:cs typeface="M+"/>
                <a:sym typeface="M+"/>
              </a:rPr>
              <a:t>全員が同じものを見る？　自分のぶんだけ？</a:t>
            </a:r>
          </a:p>
          <a:p>
            <a:pPr algn="l" marL="1295400" indent="-431800" lvl="2">
              <a:lnSpc>
                <a:spcPts val="4800"/>
              </a:lnSpc>
              <a:buFont typeface="Arial"/>
              <a:buChar char="⚬"/>
            </a:pPr>
            <a:r>
              <a:rPr lang="en-US" sz="3000" strike="noStrike" u="none">
                <a:solidFill>
                  <a:srgbClr val="000000"/>
                </a:solidFill>
                <a:latin typeface="M+"/>
                <a:ea typeface="M+"/>
                <a:cs typeface="M+"/>
                <a:sym typeface="M+"/>
              </a:rPr>
              <a:t>自分のぶんだけ ＝ 一人完結型（ブラウザの中で完結）</a:t>
            </a:r>
          </a:p>
          <a:p>
            <a:pPr algn="l" marL="647700" indent="-323850" lvl="1">
              <a:lnSpc>
                <a:spcPts val="4800"/>
              </a:lnSpc>
              <a:buAutoNum type="arabicPeriod" startAt="1"/>
            </a:pPr>
            <a:r>
              <a:rPr lang="en-US" sz="3000" strike="noStrike" u="none">
                <a:solidFill>
                  <a:srgbClr val="000000"/>
                </a:solidFill>
                <a:latin typeface="M+"/>
                <a:ea typeface="M+"/>
                <a:cs typeface="M+"/>
                <a:sym typeface="M+"/>
              </a:rPr>
              <a:t> </a:t>
            </a:r>
            <a:r>
              <a:rPr lang="en-US" sz="3000" strike="noStrike" u="none">
                <a:solidFill>
                  <a:srgbClr val="000000"/>
                </a:solidFill>
                <a:latin typeface="M+"/>
                <a:ea typeface="M+"/>
                <a:cs typeface="M+"/>
                <a:sym typeface="M+"/>
              </a:rPr>
              <a:t>あとから直す・消す？　1件ずつ見せる？</a:t>
            </a:r>
          </a:p>
          <a:p>
            <a:pPr algn="l" marL="1295400" indent="-431800" lvl="2">
              <a:lnSpc>
                <a:spcPts val="4800"/>
              </a:lnSpc>
              <a:buFont typeface="Arial"/>
              <a:buChar char="⚬"/>
            </a:pPr>
            <a:r>
              <a:rPr lang="en-US" sz="3000" strike="noStrike" u="none">
                <a:solidFill>
                  <a:srgbClr val="000000"/>
                </a:solidFill>
                <a:latin typeface="M+"/>
                <a:ea typeface="M+"/>
                <a:cs typeface="M+"/>
                <a:sym typeface="M+"/>
              </a:rPr>
              <a:t>数えるだけ ＝ 集計</a:t>
            </a:r>
          </a:p>
          <a:p>
            <a:pPr algn="l" marL="1295400" indent="-431800" lvl="2">
              <a:lnSpc>
                <a:spcPts val="4800"/>
              </a:lnSpc>
              <a:buFont typeface="Arial"/>
              <a:buChar char="⚬"/>
            </a:pPr>
            <a:r>
              <a:rPr lang="en-US" sz="3000" strike="noStrike" u="none">
                <a:solidFill>
                  <a:srgbClr val="000000"/>
                </a:solidFill>
                <a:latin typeface="M+"/>
                <a:ea typeface="M+"/>
                <a:cs typeface="M+"/>
                <a:sym typeface="M+"/>
              </a:rPr>
              <a:t>直す・1件ずつ ＝ 出し入れ</a:t>
            </a:r>
          </a:p>
          <a:p>
            <a:pPr algn="l" marL="647700" indent="-323850" lvl="1">
              <a:lnSpc>
                <a:spcPts val="4800"/>
              </a:lnSpc>
              <a:buAutoNum type="arabicPeriod" startAt="1"/>
            </a:pPr>
            <a:r>
              <a:rPr lang="en-US" sz="3000" strike="noStrike" u="none">
                <a:solidFill>
                  <a:srgbClr val="000000"/>
                </a:solidFill>
                <a:latin typeface="M+"/>
                <a:ea typeface="M+"/>
                <a:cs typeface="M+"/>
                <a:sym typeface="M+"/>
              </a:rPr>
              <a:t> </a:t>
            </a:r>
            <a:r>
              <a:rPr lang="en-US" sz="3000" strike="noStrike" u="none">
                <a:solidFill>
                  <a:srgbClr val="000000"/>
                </a:solidFill>
                <a:latin typeface="M+"/>
                <a:ea typeface="M+"/>
                <a:cs typeface="M+"/>
                <a:sym typeface="M+"/>
              </a:rPr>
              <a:t>相手の操作が、自分の画面にその場で映る必要ある？</a:t>
            </a:r>
          </a:p>
          <a:p>
            <a:pPr algn="l" marL="1295400" indent="-431800" lvl="2">
              <a:lnSpc>
                <a:spcPts val="4800"/>
              </a:lnSpc>
              <a:buFont typeface="Arial"/>
              <a:buChar char="⚬"/>
            </a:pPr>
            <a:r>
              <a:rPr lang="en-US" sz="3000" strike="noStrike" u="none">
                <a:solidFill>
                  <a:srgbClr val="000000"/>
                </a:solidFill>
                <a:latin typeface="M+"/>
                <a:ea typeface="M+"/>
                <a:cs typeface="M+"/>
                <a:sym typeface="M+"/>
              </a:rPr>
              <a:t>リロードで十分 ＝ 出し入れ</a:t>
            </a:r>
          </a:p>
          <a:p>
            <a:pPr algn="l" marL="1295400" indent="-431800" lvl="2">
              <a:lnSpc>
                <a:spcPts val="4800"/>
              </a:lnSpc>
              <a:buFont typeface="Arial"/>
              <a:buChar char="⚬"/>
            </a:pPr>
            <a:r>
              <a:rPr lang="en-US" sz="3000" strike="noStrike" u="none">
                <a:solidFill>
                  <a:srgbClr val="000000"/>
                </a:solidFill>
                <a:latin typeface="M+"/>
                <a:ea typeface="M+"/>
                <a:cs typeface="M+"/>
                <a:sym typeface="M+"/>
              </a:rPr>
              <a:t>勝手に変わってほしい ＝ リアルタイム</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109</a:t>
            </a:r>
          </a:p>
        </p:txBody>
      </p:sp>
    </p:spTree>
  </p:cSld>
  <p:clrMapOvr>
    <a:masterClrMapping/>
  </p:clrMapOvr>
</p:sld>
</file>

<file path=ppt/slides/slide1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「リアルタイム」と思いがちなもの</a:t>
            </a:r>
          </a:p>
        </p:txBody>
      </p:sp>
      <p:sp>
        <p:nvSpPr>
          <p:cNvPr name="TextBox 3" id="3"/>
          <p:cNvSpPr txBox="true"/>
          <p:nvPr/>
        </p:nvSpPr>
        <p:spPr>
          <a:xfrm rot="0">
            <a:off x="1428750" y="2864820"/>
            <a:ext cx="14891391" cy="3648075"/>
          </a:xfrm>
          <a:prstGeom prst="rect">
            <a:avLst/>
          </a:prstGeom>
        </p:spPr>
        <p:txBody>
          <a:bodyPr anchor="t" rtlCol="false" tIns="0" lIns="0" bIns="0" rIns="0">
            <a:spAutoFit/>
          </a:bodyPr>
          <a:lstStyle/>
          <a:p>
            <a:pPr algn="l" marL="647700" indent="-323850" lvl="1">
              <a:lnSpc>
                <a:spcPts val="4800"/>
              </a:lnSpc>
              <a:buFont typeface="Arial"/>
              <a:buChar char="•"/>
            </a:pPr>
            <a:r>
              <a:rPr lang="en-US" sz="3000" strike="noStrike" u="none">
                <a:solidFill>
                  <a:srgbClr val="000000"/>
                </a:solidFill>
                <a:latin typeface="M+"/>
                <a:ea typeface="M+"/>
                <a:cs typeface="M+"/>
                <a:sym typeface="M+"/>
              </a:rPr>
              <a:t>対戦ゲーム → ターン制（将棋・オセロ）なら D1 で作れる</a:t>
            </a:r>
          </a:p>
          <a:p>
            <a:pPr algn="l" marL="647700" indent="-323850" lvl="1">
              <a:lnSpc>
                <a:spcPts val="4800"/>
              </a:lnSpc>
              <a:buFont typeface="Arial"/>
              <a:buChar char="•"/>
            </a:pPr>
            <a:r>
              <a:rPr lang="en-US" sz="3000" strike="noStrike" u="none">
                <a:solidFill>
                  <a:srgbClr val="000000"/>
                </a:solidFill>
                <a:latin typeface="M+"/>
                <a:ea typeface="M+"/>
                <a:cs typeface="M+"/>
                <a:sym typeface="M+"/>
              </a:rPr>
              <a:t>予約・先着枠 → D1 で作れる。二重予約も防げる</a:t>
            </a:r>
          </a:p>
          <a:p>
            <a:pPr algn="l" marL="647700" indent="-323850" lvl="1">
              <a:lnSpc>
                <a:spcPts val="4800"/>
              </a:lnSpc>
              <a:buFont typeface="Arial"/>
              <a:buChar char="•"/>
            </a:pPr>
            <a:r>
              <a:rPr lang="en-US" sz="3000" strike="noStrike" u="none">
                <a:solidFill>
                  <a:srgbClr val="000000"/>
                </a:solidFill>
                <a:latin typeface="M+"/>
                <a:ea typeface="M+"/>
                <a:cs typeface="M+"/>
                <a:sym typeface="M+"/>
              </a:rPr>
              <a:t>ランキング → 上位だけなら集計。自分の順位まで出すなら出し入れ</a:t>
            </a:r>
          </a:p>
          <a:p>
            <a:pPr algn="l" marL="0" indent="0" lvl="0">
              <a:lnSpc>
                <a:spcPts val="4800"/>
              </a:lnSpc>
              <a:spcBef>
                <a:spcPct val="0"/>
              </a:spcBef>
            </a:pPr>
          </a:p>
          <a:p>
            <a:pPr algn="l" marL="0" indent="0" lvl="0">
              <a:lnSpc>
                <a:spcPts val="4800"/>
              </a:lnSpc>
              <a:spcBef>
                <a:spcPct val="0"/>
              </a:spcBef>
            </a:pPr>
            <a:r>
              <a:rPr lang="en-US" sz="3000" strike="noStrike" u="none">
                <a:solidFill>
                  <a:srgbClr val="000000"/>
                </a:solidFill>
                <a:latin typeface="M+"/>
                <a:ea typeface="M+"/>
                <a:cs typeface="M+"/>
                <a:sym typeface="M+"/>
              </a:rPr>
              <a:t>リアルタイム要素が必要なのは、</a:t>
            </a:r>
          </a:p>
          <a:p>
            <a:pPr algn="l" marL="0" indent="0" lvl="0">
              <a:lnSpc>
                <a:spcPts val="4800"/>
              </a:lnSpc>
              <a:spcBef>
                <a:spcPct val="0"/>
              </a:spcBef>
            </a:pPr>
            <a:r>
              <a:rPr lang="en-US" sz="3000" strike="noStrike" u="none">
                <a:solidFill>
                  <a:srgbClr val="000000"/>
                </a:solidFill>
                <a:latin typeface="M+"/>
                <a:ea typeface="M+"/>
                <a:cs typeface="M+"/>
                <a:sym typeface="M+"/>
              </a:rPr>
              <a:t>他の人が動かしたものが、自分の画面にその瞬間に映ってほしいときだけ。</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110</a:t>
            </a:r>
          </a:p>
        </p:txBody>
      </p:sp>
    </p:spTree>
  </p:cSld>
  <p:clrMapOvr>
    <a:masterClrMapping/>
  </p:clrMapOvr>
</p:sld>
</file>

<file path=ppt/slides/slide1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095375"/>
            <a:ext cx="15430500" cy="1424940"/>
          </a:xfrm>
          <a:prstGeom prst="rect">
            <a:avLst/>
          </a:prstGeom>
        </p:spPr>
        <p:txBody>
          <a:bodyPr anchor="t" rtlCol="false" tIns="0" lIns="0" bIns="0" rIns="0">
            <a:spAutoFit/>
          </a:bodyPr>
          <a:lstStyle/>
          <a:p>
            <a:pPr algn="l" marL="0" indent="0" lvl="0">
              <a:lnSpc>
                <a:spcPts val="11520"/>
              </a:lnSpc>
              <a:spcBef>
                <a:spcPct val="0"/>
              </a:spcBef>
            </a:pPr>
            <a:r>
              <a:rPr lang="en-US" sz="7200" strike="noStrike" u="none">
                <a:solidFill>
                  <a:srgbClr val="000000"/>
                </a:solidFill>
                <a:latin typeface="M+"/>
                <a:ea typeface="M+"/>
                <a:cs typeface="M+"/>
                <a:sym typeface="M+"/>
              </a:rPr>
              <a:t>作る前に確かめること</a:t>
            </a:r>
          </a:p>
        </p:txBody>
      </p:sp>
      <p:sp>
        <p:nvSpPr>
          <p:cNvPr name="TextBox 3" id="3"/>
          <p:cNvSpPr txBox="true"/>
          <p:nvPr/>
        </p:nvSpPr>
        <p:spPr>
          <a:xfrm rot="0">
            <a:off x="1428750" y="2864820"/>
            <a:ext cx="14891391" cy="3038475"/>
          </a:xfrm>
          <a:prstGeom prst="rect">
            <a:avLst/>
          </a:prstGeom>
        </p:spPr>
        <p:txBody>
          <a:bodyPr anchor="t" rtlCol="false" tIns="0" lIns="0" bIns="0" rIns="0">
            <a:spAutoFit/>
          </a:bodyPr>
          <a:lstStyle/>
          <a:p>
            <a:pPr algn="l" marL="647700" indent="-323850" lvl="1">
              <a:lnSpc>
                <a:spcPts val="4800"/>
              </a:lnSpc>
              <a:buFont typeface="Arial"/>
              <a:buChar char="•"/>
            </a:pPr>
            <a:r>
              <a:rPr lang="en-US" sz="3000" strike="noStrike" u="none">
                <a:solidFill>
                  <a:srgbClr val="000000"/>
                </a:solidFill>
                <a:latin typeface="M+"/>
                <a:ea typeface="M+"/>
                <a:cs typeface="M+"/>
                <a:sym typeface="M+"/>
              </a:rPr>
              <a:t>そもそもデータをサーバで保存・処理しないで済まないか</a:t>
            </a:r>
          </a:p>
          <a:p>
            <a:pPr algn="l" marL="1295400" indent="-431800" lvl="2">
              <a:lnSpc>
                <a:spcPts val="4800"/>
              </a:lnSpc>
              <a:buFont typeface="Arial"/>
              <a:buChar char="⚬"/>
            </a:pPr>
            <a:r>
              <a:rPr lang="en-US" sz="3000" strike="noStrike" u="none">
                <a:solidFill>
                  <a:srgbClr val="000000"/>
                </a:solidFill>
                <a:latin typeface="M+"/>
                <a:ea typeface="M+"/>
                <a:cs typeface="M+"/>
                <a:sym typeface="M+"/>
              </a:rPr>
              <a:t>問い合わせフォームは、保存せずにGoogleフォームなどを利用すればよい</a:t>
            </a:r>
          </a:p>
          <a:p>
            <a:pPr algn="l" marL="1295400" indent="-431800" lvl="2">
              <a:lnSpc>
                <a:spcPts val="4800"/>
              </a:lnSpc>
              <a:buFont typeface="Arial"/>
              <a:buChar char="⚬"/>
            </a:pPr>
            <a:r>
              <a:rPr lang="en-US" sz="3000" strike="noStrike" u="none">
                <a:solidFill>
                  <a:srgbClr val="000000"/>
                </a:solidFill>
                <a:latin typeface="M+"/>
                <a:ea typeface="M+"/>
                <a:cs typeface="M+"/>
                <a:sym typeface="M+"/>
              </a:rPr>
              <a:t>一人完結型なら、ブラウザの中だけで完結する</a:t>
            </a:r>
          </a:p>
          <a:p>
            <a:pPr algn="l">
              <a:lnSpc>
                <a:spcPts val="4800"/>
              </a:lnSpc>
            </a:pPr>
          </a:p>
          <a:p>
            <a:pPr algn="l">
              <a:lnSpc>
                <a:spcPts val="4800"/>
              </a:lnSpc>
            </a:pPr>
            <a:r>
              <a:rPr lang="en-US" sz="3000" strike="noStrike" u="none">
                <a:solidFill>
                  <a:srgbClr val="000000"/>
                </a:solidFill>
                <a:latin typeface="M+"/>
                <a:ea typeface="M+"/>
                <a:cs typeface="M+"/>
                <a:sym typeface="M+"/>
              </a:rPr>
              <a:t>持たなければ漏れない。外に出すのは、他の人と共有するときだけ</a:t>
            </a:r>
          </a:p>
        </p:txBody>
      </p:sp>
      <p:sp>
        <p:nvSpPr>
          <p:cNvPr name="TextBox 4" id="4"/>
          <p:cNvSpPr txBox="true"/>
          <p:nvPr/>
        </p:nvSpPr>
        <p:spPr>
          <a:xfrm rot="0">
            <a:off x="17259300" y="9182100"/>
            <a:ext cx="152400" cy="228600"/>
          </a:xfrm>
          <a:prstGeom prst="rect">
            <a:avLst/>
          </a:prstGeom>
        </p:spPr>
        <p:txBody>
          <a:bodyPr anchor="t" rtlCol="false" tIns="0" lIns="0" bIns="0" rIns="0" wrap="none">
            <a:spAutoFit/>
          </a:bodyPr>
          <a:lstStyle/>
          <a:p>
            <a:pPr algn="ctr">
              <a:lnSpc>
                <a:spcPts val="3200"/>
              </a:lnSpc>
            </a:pPr>
            <a:r>
              <a:rPr lang="en-US" sz="2000">
                <a:solidFill>
                  <a:srgbClr val="000000"/>
                </a:solidFill>
                <a:latin typeface="Source Han Sans JP"/>
                <a:ea typeface="Source Han Sans JP"/>
                <a:cs typeface="Source Han Sans JP"/>
                <a:sym typeface="Source Han Sans JP"/>
              </a:rPr>
              <a:t>111</a:t>
            </a:r>
          </a:p>
        </p:txBody>
      </p:sp>
    </p:spTree>
  </p:cSld>
  <p:clrMapOvr>
    <a:masterClrMapping/>
  </p:clrMapOvr>
</p:sld>
</file>

<file path=ppt/slides/slide112.xml><?xml version="1.0" encoding="utf-8"?>
<p:sld xmlns:p="http://schemas.openxmlformats.org/presentationml/2006/main" xmlns:a="http://schemas.openxmlformats.org/drawingml/2006/main" xmlns:r="http://schemas.openxmlformats.org/officeDocument/2006/relationships">
  <p:cSld>
    <p:bg>
      <p:bgPr>
        <a:solidFill>
          <a:srgbClr val="FFAB91"/>
        </a:solidFill>
      </p:bgPr>
    </p:bg>
    <p:spTree>
      <p:nvGrpSpPr>
        <p:cNvPr id="1" name=""/>
        <p:cNvGrpSpPr/>
        <p:nvPr/>
      </p:nvGrpSpPr>
      <p:grpSpPr>
        <a:xfrm>
          <a:off x="0" y="0"/>
          <a:ext cx="0" cy="0"/>
          <a:chOff x="0" y="0"/>
          <a:chExt cx="0" cy="0"/>
        </a:xfrm>
      </p:grpSpPr>
      <p:sp>
        <p:nvSpPr>
          <p:cNvPr name="TextBox 2" id="2"/>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112</a:t>
            </a:r>
          </a:p>
        </p:txBody>
      </p:sp>
      <p:sp>
        <p:nvSpPr>
          <p:cNvPr name="TextBox 3" id="3"/>
          <p:cNvSpPr txBox="true"/>
          <p:nvPr/>
        </p:nvSpPr>
        <p:spPr>
          <a:xfrm rot="0">
            <a:off x="3600450" y="3768090"/>
            <a:ext cx="11087100" cy="2560320"/>
          </a:xfrm>
          <a:prstGeom prst="rect">
            <a:avLst/>
          </a:prstGeom>
        </p:spPr>
        <p:txBody>
          <a:bodyPr anchor="t" rtlCol="false" tIns="0" lIns="0" bIns="0" rIns="0">
            <a:spAutoFit/>
          </a:bodyPr>
          <a:lstStyle/>
          <a:p>
            <a:pPr algn="ctr">
              <a:lnSpc>
                <a:spcPts val="10080"/>
              </a:lnSpc>
            </a:pPr>
            <a:r>
              <a:rPr lang="en-US" sz="7200">
                <a:solidFill>
                  <a:srgbClr val="FFFFFF"/>
                </a:solidFill>
                <a:latin typeface="M+"/>
                <a:ea typeface="M+"/>
                <a:cs typeface="M+"/>
                <a:sym typeface="M+"/>
              </a:rPr>
              <a:t>中級</a:t>
            </a:r>
          </a:p>
          <a:p>
            <a:pPr algn="ctr" marL="0" indent="0" lvl="0">
              <a:lnSpc>
                <a:spcPts val="10080"/>
              </a:lnSpc>
              <a:spcBef>
                <a:spcPct val="0"/>
              </a:spcBef>
            </a:pPr>
            <a:r>
              <a:rPr lang="en-US" sz="7200">
                <a:solidFill>
                  <a:srgbClr val="FFFFFF"/>
                </a:solidFill>
                <a:latin typeface="M+"/>
                <a:ea typeface="M+"/>
                <a:cs typeface="M+"/>
                <a:sym typeface="M+"/>
              </a:rPr>
              <a:t>データベース</a:t>
            </a:r>
          </a:p>
        </p:txBody>
      </p:sp>
      <p:sp>
        <p:nvSpPr>
          <p:cNvPr name="TextBox 4" id="4"/>
          <p:cNvSpPr txBox="true"/>
          <p:nvPr/>
        </p:nvSpPr>
        <p:spPr>
          <a:xfrm rot="0">
            <a:off x="2439144" y="8715375"/>
            <a:ext cx="13409712" cy="542925"/>
          </a:xfrm>
          <a:prstGeom prst="rect">
            <a:avLst/>
          </a:prstGeom>
        </p:spPr>
        <p:txBody>
          <a:bodyPr anchor="t" rtlCol="false" tIns="0" lIns="0" bIns="0" rIns="0">
            <a:spAutoFit/>
          </a:bodyPr>
          <a:lstStyle/>
          <a:p>
            <a:pPr algn="ctr">
              <a:lnSpc>
                <a:spcPts val="4200"/>
              </a:lnSpc>
            </a:pPr>
            <a:r>
              <a:rPr lang="en-US" sz="3000" b="true">
                <a:solidFill>
                  <a:srgbClr val="FFFFFF"/>
                </a:solidFill>
                <a:latin typeface="M+ Bold"/>
                <a:ea typeface="M+ Bold"/>
                <a:cs typeface="M+ Bold"/>
                <a:sym typeface="M+ Bold"/>
              </a:rPr>
              <a:t>[D1W] </a:t>
            </a:r>
            <a:r>
              <a:rPr lang="en-US" b="true" sz="3000" u="sng">
                <a:solidFill>
                  <a:srgbClr val="FFFFFF"/>
                </a:solidFill>
                <a:latin typeface="M+ Bold"/>
                <a:ea typeface="M+ Bold"/>
                <a:cs typeface="M+ Bold"/>
                <a:sym typeface="M+ Bold"/>
                <a:hlinkClick r:id="rId2" tooltip="https://vibecodingnotes.com/handson-cloudflare-d1-webapp/"/>
              </a:rPr>
              <a:t>https://vibecodingnotes.com/handson-cloudflare-d1-webapp/</a:t>
            </a:r>
          </a:p>
        </p:txBody>
      </p:sp>
    </p:spTree>
  </p:cSld>
  <p:clrMapOvr>
    <a:masterClrMapping/>
  </p:clrMapOvr>
</p:sld>
</file>

<file path=ppt/slides/slide1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47800" y="3007695"/>
            <a:ext cx="9381772" cy="6250605"/>
          </a:xfrm>
          <a:custGeom>
            <a:avLst/>
            <a:gdLst/>
            <a:ahLst/>
            <a:cxnLst/>
            <a:rect r="r" b="b" t="t" l="l"/>
            <a:pathLst>
              <a:path h="6250605" w="9381772">
                <a:moveTo>
                  <a:pt x="0" y="0"/>
                </a:moveTo>
                <a:lnTo>
                  <a:pt x="9381772" y="0"/>
                </a:lnTo>
                <a:lnTo>
                  <a:pt x="9381772" y="6250605"/>
                </a:lnTo>
                <a:lnTo>
                  <a:pt x="0" y="6250605"/>
                </a:lnTo>
                <a:lnTo>
                  <a:pt x="0" y="0"/>
                </a:lnTo>
                <a:close/>
              </a:path>
            </a:pathLst>
          </a:custGeom>
          <a:blipFill>
            <a:blip r:embed="rId2"/>
            <a:stretch>
              <a:fillRect l="0" t="0" r="0" b="0"/>
            </a:stretch>
          </a:blipFill>
        </p:spPr>
      </p:sp>
      <p:sp>
        <p:nvSpPr>
          <p:cNvPr name="TextBox 3" id="3"/>
          <p:cNvSpPr txBox="true"/>
          <p:nvPr/>
        </p:nvSpPr>
        <p:spPr>
          <a:xfrm rot="0">
            <a:off x="1428750" y="1247775"/>
            <a:ext cx="15430500" cy="1201420"/>
          </a:xfrm>
          <a:prstGeom prst="rect">
            <a:avLst/>
          </a:prstGeom>
        </p:spPr>
        <p:txBody>
          <a:bodyPr anchor="t" rtlCol="false" tIns="0" lIns="0" bIns="0" rIns="0">
            <a:spAutoFit/>
          </a:bodyPr>
          <a:lstStyle/>
          <a:p>
            <a:pPr algn="l" marL="0" indent="0" lvl="0">
              <a:lnSpc>
                <a:spcPts val="9380"/>
              </a:lnSpc>
              <a:spcBef>
                <a:spcPct val="0"/>
              </a:spcBef>
            </a:pPr>
            <a:r>
              <a:rPr lang="en-US" sz="6700">
                <a:solidFill>
                  <a:srgbClr val="000000"/>
                </a:solidFill>
                <a:latin typeface="M+"/>
                <a:ea typeface="M+"/>
                <a:cs typeface="M+"/>
                <a:sym typeface="M+"/>
              </a:rPr>
              <a:t>データ共有型（出し入れタイプ）</a:t>
            </a:r>
          </a:p>
        </p:txBody>
      </p:sp>
      <p:sp>
        <p:nvSpPr>
          <p:cNvPr name="TextBox 4" id="4"/>
          <p:cNvSpPr txBox="true"/>
          <p:nvPr/>
        </p:nvSpPr>
        <p:spPr>
          <a:xfrm rot="0">
            <a:off x="11273794" y="2864820"/>
            <a:ext cx="5585456" cy="54768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フロントエンド(FE)</a:t>
            </a:r>
          </a:p>
          <a:p>
            <a:pPr algn="l" marL="1295400" indent="-431800" lvl="2">
              <a:lnSpc>
                <a:spcPts val="4800"/>
              </a:lnSpc>
              <a:buFont typeface="Arial"/>
              <a:buChar char="⚬"/>
            </a:pPr>
            <a:r>
              <a:rPr lang="en-US" sz="3000">
                <a:solidFill>
                  <a:srgbClr val="000000"/>
                </a:solidFill>
                <a:latin typeface="M+"/>
                <a:ea typeface="M+"/>
                <a:cs typeface="M+"/>
                <a:sym typeface="M+"/>
              </a:rPr>
              <a:t>ブラウザで表示されるページまわり</a:t>
            </a:r>
          </a:p>
          <a:p>
            <a:pPr algn="l" marL="647700" indent="-323850" lvl="1">
              <a:lnSpc>
                <a:spcPts val="4800"/>
              </a:lnSpc>
              <a:buFont typeface="Arial"/>
              <a:buChar char="•"/>
            </a:pPr>
            <a:r>
              <a:rPr lang="en-US" sz="3000">
                <a:solidFill>
                  <a:srgbClr val="000000"/>
                </a:solidFill>
                <a:latin typeface="M+"/>
                <a:ea typeface="M+"/>
                <a:cs typeface="M+"/>
                <a:sym typeface="M+"/>
              </a:rPr>
              <a:t>バックエンド(API)</a:t>
            </a:r>
          </a:p>
          <a:p>
            <a:pPr algn="l" marL="1295400" indent="-431800" lvl="2">
              <a:lnSpc>
                <a:spcPts val="4800"/>
              </a:lnSpc>
              <a:buFont typeface="Arial"/>
              <a:buChar char="⚬"/>
            </a:pPr>
            <a:r>
              <a:rPr lang="en-US" sz="3000">
                <a:solidFill>
                  <a:srgbClr val="000000"/>
                </a:solidFill>
                <a:latin typeface="M+"/>
                <a:ea typeface="M+"/>
                <a:cs typeface="M+"/>
                <a:sym typeface="M+"/>
              </a:rPr>
              <a:t>表面(FE)とDBの仲介役</a:t>
            </a:r>
          </a:p>
          <a:p>
            <a:pPr algn="l" marL="647700" indent="-323850" lvl="1">
              <a:lnSpc>
                <a:spcPts val="4800"/>
              </a:lnSpc>
              <a:buFont typeface="Arial"/>
              <a:buChar char="•"/>
            </a:pPr>
            <a:r>
              <a:rPr lang="en-US" sz="3000">
                <a:solidFill>
                  <a:srgbClr val="000000"/>
                </a:solidFill>
                <a:latin typeface="M+"/>
                <a:ea typeface="M+"/>
                <a:cs typeface="M+"/>
                <a:sym typeface="M+"/>
              </a:rPr>
              <a:t>データベース(DB)</a:t>
            </a:r>
          </a:p>
          <a:p>
            <a:pPr algn="l" marL="1295400" indent="-431800" lvl="2">
              <a:lnSpc>
                <a:spcPts val="4800"/>
              </a:lnSpc>
              <a:buFont typeface="Arial"/>
              <a:buChar char="⚬"/>
            </a:pPr>
            <a:r>
              <a:rPr lang="en-US" sz="3000">
                <a:solidFill>
                  <a:srgbClr val="000000"/>
                </a:solidFill>
                <a:latin typeface="M+"/>
                <a:ea typeface="M+"/>
                <a:cs typeface="M+"/>
                <a:sym typeface="M+"/>
              </a:rPr>
              <a:t>FEとは独立</a:t>
            </a:r>
          </a:p>
          <a:p>
            <a:pPr algn="l" marL="1295400" indent="-431800" lvl="2">
              <a:lnSpc>
                <a:spcPts val="4800"/>
              </a:lnSpc>
              <a:buFont typeface="Arial"/>
              <a:buChar char="⚬"/>
            </a:pPr>
            <a:r>
              <a:rPr lang="en-US" sz="3000">
                <a:solidFill>
                  <a:srgbClr val="000000"/>
                </a:solidFill>
                <a:latin typeface="M+"/>
                <a:ea typeface="M+"/>
                <a:cs typeface="M+"/>
                <a:sym typeface="M+"/>
              </a:rPr>
              <a:t>設計・作成・連携・マイグレーション</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113</a:t>
            </a:r>
          </a:p>
        </p:txBody>
      </p:sp>
    </p:spTree>
  </p:cSld>
  <p:clrMapOvr>
    <a:masterClrMapping/>
  </p:clrMapOvr>
</p:sld>
</file>

<file path=ppt/slides/slide1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562747" y="3007695"/>
            <a:ext cx="6696553" cy="4716885"/>
          </a:xfrm>
          <a:custGeom>
            <a:avLst/>
            <a:gdLst/>
            <a:ahLst/>
            <a:cxnLst/>
            <a:rect r="r" b="b" t="t" l="l"/>
            <a:pathLst>
              <a:path h="4716885" w="6696553">
                <a:moveTo>
                  <a:pt x="0" y="0"/>
                </a:moveTo>
                <a:lnTo>
                  <a:pt x="6696553" y="0"/>
                </a:lnTo>
                <a:lnTo>
                  <a:pt x="6696553" y="4716884"/>
                </a:lnTo>
                <a:lnTo>
                  <a:pt x="0" y="4716884"/>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作るもの：匿名一行掲示板</a:t>
            </a:r>
          </a:p>
        </p:txBody>
      </p:sp>
      <p:sp>
        <p:nvSpPr>
          <p:cNvPr name="TextBox 4" id="4"/>
          <p:cNvSpPr txBox="true"/>
          <p:nvPr/>
        </p:nvSpPr>
        <p:spPr>
          <a:xfrm rot="0">
            <a:off x="1428750" y="2864820"/>
            <a:ext cx="8448732" cy="6086475"/>
          </a:xfrm>
          <a:prstGeom prst="rect">
            <a:avLst/>
          </a:prstGeom>
        </p:spPr>
        <p:txBody>
          <a:bodyPr anchor="t" rtlCol="false" tIns="0" lIns="0" bIns="0" rIns="0">
            <a:spAutoFit/>
          </a:bodyPr>
          <a:lstStyle/>
          <a:p>
            <a:pPr algn="l" marL="647700" indent="-323850" lvl="1">
              <a:lnSpc>
                <a:spcPts val="4800"/>
              </a:lnSpc>
              <a:buFont typeface="Arial"/>
              <a:buChar char="•"/>
            </a:pPr>
            <a:r>
              <a:rPr lang="en-US" sz="3000">
                <a:solidFill>
                  <a:srgbClr val="000000"/>
                </a:solidFill>
                <a:latin typeface="M+"/>
                <a:ea typeface="M+"/>
                <a:cs typeface="M+"/>
                <a:sym typeface="M+"/>
              </a:rPr>
              <a:t>名前の入力不要。書き込むだけで投稿できる</a:t>
            </a:r>
          </a:p>
          <a:p>
            <a:pPr algn="l" marL="647700" indent="-323850" lvl="1">
              <a:lnSpc>
                <a:spcPts val="4800"/>
              </a:lnSpc>
              <a:buFont typeface="Arial"/>
              <a:buChar char="•"/>
            </a:pPr>
            <a:r>
              <a:rPr lang="en-US" sz="3000">
                <a:solidFill>
                  <a:srgbClr val="000000"/>
                </a:solidFill>
                <a:latin typeface="M+"/>
                <a:ea typeface="M+"/>
                <a:cs typeface="M+"/>
                <a:sym typeface="M+"/>
              </a:rPr>
              <a:t>書き込んだ人には自動的に「会員1号」「会員2号」と番号が割り振られる</a:t>
            </a:r>
          </a:p>
          <a:p>
            <a:pPr algn="l" marL="647700" indent="-323850" lvl="1">
              <a:lnSpc>
                <a:spcPts val="4800"/>
              </a:lnSpc>
              <a:buFont typeface="Arial"/>
              <a:buChar char="•"/>
            </a:pPr>
            <a:r>
              <a:rPr lang="en-US" sz="3000">
                <a:solidFill>
                  <a:srgbClr val="000000"/>
                </a:solidFill>
                <a:latin typeface="M+"/>
                <a:ea typeface="M+"/>
                <a:cs typeface="M+"/>
                <a:sym typeface="M+"/>
              </a:rPr>
              <a:t>同じブラウザから書き込む</a:t>
            </a:r>
            <a:r>
              <a:rPr lang="en-US" sz="3000">
                <a:solidFill>
                  <a:srgbClr val="000000"/>
                </a:solidFill>
                <a:latin typeface="M+"/>
                <a:ea typeface="M+"/>
                <a:cs typeface="M+"/>
                <a:sym typeface="M+"/>
              </a:rPr>
              <a:t>と、次回以降も同じ会員番号が使われる</a:t>
            </a:r>
          </a:p>
          <a:p>
            <a:pPr algn="l" marL="647700" indent="-323850" lvl="1">
              <a:lnSpc>
                <a:spcPts val="4800"/>
              </a:lnSpc>
              <a:buFont typeface="Arial"/>
              <a:buChar char="•"/>
            </a:pPr>
            <a:r>
              <a:rPr lang="en-US" sz="3000">
                <a:solidFill>
                  <a:srgbClr val="000000"/>
                </a:solidFill>
                <a:latin typeface="M+"/>
                <a:ea typeface="M+"/>
                <a:cs typeface="M+"/>
                <a:sym typeface="M+"/>
              </a:rPr>
              <a:t>みんなの投稿を一覧表示する</a:t>
            </a:r>
          </a:p>
          <a:p>
            <a:pPr algn="l">
              <a:lnSpc>
                <a:spcPts val="4800"/>
              </a:lnSpc>
            </a:pPr>
          </a:p>
          <a:p>
            <a:pPr algn="l" marL="0" indent="0" lvl="0">
              <a:lnSpc>
                <a:spcPts val="4800"/>
              </a:lnSpc>
            </a:pPr>
          </a:p>
          <a:p>
            <a:pPr algn="l" marL="0" indent="0" lvl="0">
              <a:lnSpc>
                <a:spcPts val="4800"/>
              </a:lnSpc>
            </a:pPr>
            <a:r>
              <a:rPr lang="en-US" sz="3000">
                <a:solidFill>
                  <a:srgbClr val="000000"/>
                </a:solidFill>
                <a:latin typeface="M+"/>
                <a:ea typeface="M+"/>
                <a:cs typeface="M+"/>
                <a:sym typeface="M+"/>
              </a:rPr>
              <a:t>デモ: </a:t>
            </a:r>
            <a:r>
              <a:rPr lang="en-US" sz="3000" u="sng">
                <a:solidFill>
                  <a:srgbClr val="000000"/>
                </a:solidFill>
                <a:latin typeface="M+"/>
                <a:ea typeface="M+"/>
                <a:cs typeface="M+"/>
                <a:sym typeface="M+"/>
                <a:hlinkClick r:id="rId3" tooltip="https://bbs-sample.vibecodingnotes.com"/>
              </a:rPr>
              <a:t>https://bbs-sample.vibecodingnotes.com/</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114</a:t>
            </a:r>
          </a:p>
        </p:txBody>
      </p:sp>
    </p:spTree>
  </p:cSld>
  <p:clrMapOvr>
    <a:masterClrMapping/>
  </p:clrMapOvr>
</p:sld>
</file>

<file path=ppt/slides/slide1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開発からデプロイまでの流れ</a:t>
            </a:r>
          </a:p>
        </p:txBody>
      </p:sp>
      <p:sp>
        <p:nvSpPr>
          <p:cNvPr name="TextBox 3" id="3"/>
          <p:cNvSpPr txBox="true"/>
          <p:nvPr/>
        </p:nvSpPr>
        <p:spPr>
          <a:xfrm rot="0">
            <a:off x="1428750" y="2864820"/>
            <a:ext cx="13036123" cy="4867275"/>
          </a:xfrm>
          <a:prstGeom prst="rect">
            <a:avLst/>
          </a:prstGeom>
        </p:spPr>
        <p:txBody>
          <a:bodyPr anchor="t" rtlCol="false" tIns="0" lIns="0" bIns="0" rIns="0">
            <a:spAutoFit/>
          </a:bodyPr>
          <a:lstStyle/>
          <a:p>
            <a:pPr algn="l" marL="647700" indent="-323850" lvl="1">
              <a:lnSpc>
                <a:spcPts val="4800"/>
              </a:lnSpc>
              <a:buAutoNum type="arabicPeriod" startAt="1"/>
            </a:pPr>
            <a:r>
              <a:rPr lang="en-US" sz="3000">
                <a:solidFill>
                  <a:srgbClr val="000000"/>
                </a:solidFill>
                <a:latin typeface="M+"/>
                <a:ea typeface="M+"/>
                <a:cs typeface="M+"/>
                <a:sym typeface="M+"/>
              </a:rPr>
              <a:t>ベース名と作るものを決めて作業フォルダを準備</a:t>
            </a:r>
          </a:p>
          <a:p>
            <a:pPr algn="l" marL="647700" indent="-323850" lvl="1">
              <a:lnSpc>
                <a:spcPts val="4800"/>
              </a:lnSpc>
              <a:buAutoNum type="arabicPeriod" startAt="1"/>
            </a:pPr>
            <a:r>
              <a:rPr lang="en-US" sz="3000">
                <a:solidFill>
                  <a:srgbClr val="000000"/>
                </a:solidFill>
                <a:latin typeface="M+"/>
                <a:ea typeface="M+"/>
                <a:cs typeface="M+"/>
                <a:sym typeface="M+"/>
              </a:rPr>
              <a:t>データベース（D1）の作成</a:t>
            </a:r>
          </a:p>
          <a:p>
            <a:pPr algn="l" marL="647700" indent="-323850" lvl="1">
              <a:lnSpc>
                <a:spcPts val="4800"/>
              </a:lnSpc>
              <a:buAutoNum type="arabicPeriod" startAt="1"/>
            </a:pPr>
            <a:r>
              <a:rPr lang="en-US" sz="3000">
                <a:solidFill>
                  <a:srgbClr val="000000"/>
                </a:solidFill>
                <a:latin typeface="M+"/>
                <a:ea typeface="M+"/>
                <a:cs typeface="M+"/>
                <a:sym typeface="M+"/>
              </a:rPr>
              <a:t>プロジェクト設定ファイルの作成</a:t>
            </a:r>
          </a:p>
          <a:p>
            <a:pPr algn="l" marL="647700" indent="-323850" lvl="1">
              <a:lnSpc>
                <a:spcPts val="4800"/>
              </a:lnSpc>
              <a:buAutoNum type="arabicPeriod" startAt="1"/>
            </a:pPr>
            <a:r>
              <a:rPr lang="en-US" sz="3000">
                <a:solidFill>
                  <a:srgbClr val="000000"/>
                </a:solidFill>
                <a:latin typeface="M+"/>
                <a:ea typeface="M+"/>
                <a:cs typeface="M+"/>
                <a:sym typeface="M+"/>
              </a:rPr>
              <a:t>バックエンド（API）の作成</a:t>
            </a:r>
          </a:p>
          <a:p>
            <a:pPr algn="l" marL="647700" indent="-323850" lvl="1">
              <a:lnSpc>
                <a:spcPts val="4800"/>
              </a:lnSpc>
              <a:buAutoNum type="arabicPeriod" startAt="1"/>
            </a:pPr>
            <a:r>
              <a:rPr lang="en-US" sz="3000">
                <a:solidFill>
                  <a:srgbClr val="000000"/>
                </a:solidFill>
                <a:latin typeface="M+"/>
                <a:ea typeface="M+"/>
                <a:cs typeface="M+"/>
                <a:sym typeface="M+"/>
              </a:rPr>
              <a:t>フロントエンド（UI）の作成</a:t>
            </a:r>
          </a:p>
          <a:p>
            <a:pPr algn="l" marL="647700" indent="-323850" lvl="1">
              <a:lnSpc>
                <a:spcPts val="4800"/>
              </a:lnSpc>
              <a:buAutoNum type="arabicPeriod" startAt="1"/>
            </a:pPr>
            <a:r>
              <a:rPr lang="en-US" sz="3000">
                <a:solidFill>
                  <a:srgbClr val="000000"/>
                </a:solidFill>
                <a:latin typeface="M+"/>
                <a:ea typeface="M+"/>
                <a:cs typeface="M+"/>
                <a:sym typeface="M+"/>
              </a:rPr>
              <a:t>ローカルでの動作確認</a:t>
            </a:r>
          </a:p>
          <a:p>
            <a:pPr algn="l" marL="647700" indent="-323850" lvl="1">
              <a:lnSpc>
                <a:spcPts val="4800"/>
              </a:lnSpc>
              <a:buAutoNum type="arabicPeriod" startAt="1"/>
            </a:pPr>
            <a:r>
              <a:rPr lang="en-US" sz="3000">
                <a:solidFill>
                  <a:srgbClr val="000000"/>
                </a:solidFill>
                <a:latin typeface="M+"/>
                <a:ea typeface="M+"/>
                <a:cs typeface="M+"/>
                <a:sym typeface="M+"/>
              </a:rPr>
              <a:t>本番反映（デプロイ＆マイグレーション）</a:t>
            </a:r>
          </a:p>
          <a:p>
            <a:pPr algn="l" marL="647700" indent="-323850" lvl="1">
              <a:lnSpc>
                <a:spcPts val="4800"/>
              </a:lnSpc>
              <a:buAutoNum type="arabicPeriod" startAt="1"/>
            </a:pPr>
            <a:r>
              <a:rPr lang="en-US" sz="3000">
                <a:solidFill>
                  <a:srgbClr val="000000"/>
                </a:solidFill>
                <a:latin typeface="M+"/>
                <a:ea typeface="M+"/>
                <a:cs typeface="M+"/>
                <a:sym typeface="M+"/>
              </a:rPr>
              <a:t>修正と反映（再デプロイ）</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115</a:t>
            </a:r>
          </a:p>
        </p:txBody>
      </p:sp>
    </p:spTree>
  </p:cSld>
  <p:clrMapOvr>
    <a:masterClrMapping/>
  </p:clrMapOvr>
</p:sld>
</file>

<file path=ppt/slides/slide1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① ベース名を決める</a:t>
            </a:r>
          </a:p>
        </p:txBody>
      </p:sp>
      <p:sp>
        <p:nvSpPr>
          <p:cNvPr name="Freeform 3" id="3"/>
          <p:cNvSpPr/>
          <p:nvPr/>
        </p:nvSpPr>
        <p:spPr>
          <a:xfrm flipH="false" flipV="false" rot="0">
            <a:off x="13448053" y="5507356"/>
            <a:ext cx="3411197" cy="2650666"/>
          </a:xfrm>
          <a:custGeom>
            <a:avLst/>
            <a:gdLst/>
            <a:ahLst/>
            <a:cxnLst/>
            <a:rect r="r" b="b" t="t" l="l"/>
            <a:pathLst>
              <a:path h="2650666" w="3411197">
                <a:moveTo>
                  <a:pt x="0" y="0"/>
                </a:moveTo>
                <a:lnTo>
                  <a:pt x="3411197" y="0"/>
                </a:lnTo>
                <a:lnTo>
                  <a:pt x="3411197" y="2650665"/>
                </a:lnTo>
                <a:lnTo>
                  <a:pt x="0" y="2650665"/>
                </a:lnTo>
                <a:lnTo>
                  <a:pt x="0" y="0"/>
                </a:lnTo>
                <a:close/>
              </a:path>
            </a:pathLst>
          </a:custGeom>
          <a:blipFill>
            <a:blip r:embed="rId2"/>
            <a:stretch>
              <a:fillRect l="-9477" t="-6776" r="-62658" b="-58952"/>
            </a:stretch>
          </a:blipFill>
        </p:spPr>
      </p:sp>
      <p:sp>
        <p:nvSpPr>
          <p:cNvPr name="TextBox 4" id="4"/>
          <p:cNvSpPr txBox="true"/>
          <p:nvPr/>
        </p:nvSpPr>
        <p:spPr>
          <a:xfrm rot="0">
            <a:off x="1428750" y="2883870"/>
            <a:ext cx="13671406" cy="6163310"/>
          </a:xfrm>
          <a:prstGeom prst="rect">
            <a:avLst/>
          </a:prstGeom>
        </p:spPr>
        <p:txBody>
          <a:bodyPr anchor="t" rtlCol="false" tIns="0" lIns="0" bIns="0" rIns="0">
            <a:spAutoFit/>
          </a:bodyPr>
          <a:lstStyle/>
          <a:p>
            <a:pPr algn="l" marL="604521" indent="-302261" lvl="1">
              <a:lnSpc>
                <a:spcPts val="4480"/>
              </a:lnSpc>
              <a:buFont typeface="Arial"/>
              <a:buChar char="•"/>
            </a:pPr>
            <a:r>
              <a:rPr lang="en-US" sz="2800">
                <a:solidFill>
                  <a:srgbClr val="000000"/>
                </a:solidFill>
                <a:latin typeface="M+"/>
                <a:ea typeface="M+"/>
                <a:cs typeface="M+"/>
                <a:sym typeface="M+"/>
              </a:rPr>
              <a:t>自分</a:t>
            </a:r>
            <a:r>
              <a:rPr lang="en-US" sz="2800">
                <a:solidFill>
                  <a:srgbClr val="000000"/>
                </a:solidFill>
                <a:latin typeface="M+"/>
                <a:ea typeface="M+"/>
                <a:cs typeface="M+"/>
                <a:sym typeface="M+"/>
              </a:rPr>
              <a:t>だけのベース名を決める（例:</a:t>
            </a:r>
            <a:r>
              <a:rPr lang="en-US" sz="2800">
                <a:solidFill>
                  <a:srgbClr val="000000"/>
                </a:solidFill>
                <a:latin typeface="M+"/>
                <a:ea typeface="M+"/>
                <a:cs typeface="M+"/>
                <a:sym typeface="M+"/>
              </a:rPr>
              <a:t> </a:t>
            </a:r>
            <a:r>
              <a:rPr lang="en-US" b="true" sz="2800">
                <a:solidFill>
                  <a:srgbClr val="000000"/>
                </a:solidFill>
                <a:latin typeface="M+ Bold"/>
                <a:ea typeface="M+ Bold"/>
                <a:cs typeface="M+ Bold"/>
                <a:sym typeface="M+ Bold"/>
              </a:rPr>
              <a:t>my-bbs</a:t>
            </a:r>
            <a:r>
              <a:rPr lang="en-US" sz="2800">
                <a:solidFill>
                  <a:srgbClr val="000000"/>
                </a:solidFill>
                <a:latin typeface="M+"/>
                <a:ea typeface="M+"/>
                <a:cs typeface="M+"/>
                <a:sym typeface="M+"/>
              </a:rPr>
              <a:t>）</a:t>
            </a:r>
          </a:p>
          <a:p>
            <a:pPr algn="l" marL="1209042" indent="-403014" lvl="2">
              <a:lnSpc>
                <a:spcPts val="4480"/>
              </a:lnSpc>
              <a:buFont typeface="Arial"/>
              <a:buChar char="⚬"/>
            </a:pPr>
            <a:r>
              <a:rPr lang="en-US" sz="2800">
                <a:solidFill>
                  <a:srgbClr val="000000"/>
                </a:solidFill>
                <a:latin typeface="M+"/>
                <a:ea typeface="M+"/>
                <a:cs typeface="M+"/>
                <a:sym typeface="M+"/>
              </a:rPr>
              <a:t>例のままの名前を使うと衝突するので注意</a:t>
            </a:r>
          </a:p>
          <a:p>
            <a:pPr algn="l">
              <a:lnSpc>
                <a:spcPts val="4480"/>
              </a:lnSpc>
            </a:pPr>
          </a:p>
          <a:p>
            <a:pPr algn="l" marL="604521" indent="-302261" lvl="1">
              <a:lnSpc>
                <a:spcPts val="4480"/>
              </a:lnSpc>
              <a:buFont typeface="Arial"/>
              <a:buChar char="•"/>
            </a:pPr>
            <a:r>
              <a:rPr lang="en-US" sz="2800">
                <a:solidFill>
                  <a:srgbClr val="000000"/>
                </a:solidFill>
                <a:latin typeface="M+"/>
                <a:ea typeface="M+"/>
                <a:cs typeface="M+"/>
                <a:sym typeface="M+"/>
              </a:rPr>
              <a:t>ベース名はそのまま公開URLになる（あとでCloudflareに設定する）</a:t>
            </a:r>
          </a:p>
          <a:p>
            <a:pPr algn="l" marL="1209042" indent="-403014" lvl="2">
              <a:lnSpc>
                <a:spcPts val="4480"/>
              </a:lnSpc>
              <a:buFont typeface="Arial"/>
              <a:buChar char="⚬"/>
            </a:pPr>
            <a:r>
              <a:rPr lang="en-US" b="true" sz="2800">
                <a:solidFill>
                  <a:srgbClr val="000000"/>
                </a:solidFill>
                <a:latin typeface="M+ Bold"/>
                <a:ea typeface="M+ Bold"/>
                <a:cs typeface="M+ Bold"/>
                <a:sym typeface="M+ Bold"/>
              </a:rPr>
              <a:t>https://&lt;ベース名&gt;.pages.dev</a:t>
            </a:r>
          </a:p>
          <a:p>
            <a:pPr algn="l" marL="1813563" indent="-453391" lvl="3">
              <a:lnSpc>
                <a:spcPts val="4480"/>
              </a:lnSpc>
              <a:buFont typeface="Arial"/>
              <a:buChar char="￭"/>
            </a:pPr>
            <a:r>
              <a:rPr lang="en-US" sz="2800">
                <a:solidFill>
                  <a:srgbClr val="000000"/>
                </a:solidFill>
                <a:latin typeface="M+"/>
                <a:ea typeface="M+"/>
                <a:cs typeface="M+"/>
                <a:sym typeface="M+"/>
              </a:rPr>
              <a:t>例: </a:t>
            </a:r>
            <a:r>
              <a:rPr lang="en-US" b="true" sz="2800">
                <a:solidFill>
                  <a:srgbClr val="000000"/>
                </a:solidFill>
                <a:latin typeface="M+ Bold"/>
                <a:ea typeface="M+ Bold"/>
                <a:cs typeface="M+ Bold"/>
                <a:sym typeface="M+ Bold"/>
              </a:rPr>
              <a:t>https://my-bbs.pages.dev</a:t>
            </a:r>
          </a:p>
          <a:p>
            <a:pPr algn="l" marL="1209042" indent="-403014" lvl="2">
              <a:lnSpc>
                <a:spcPts val="4480"/>
              </a:lnSpc>
              <a:buFont typeface="Arial"/>
              <a:buChar char="⚬"/>
            </a:pPr>
            <a:r>
              <a:rPr lang="en-US" sz="2800">
                <a:solidFill>
                  <a:srgbClr val="000000"/>
                </a:solidFill>
                <a:latin typeface="M+"/>
                <a:ea typeface="M+"/>
                <a:cs typeface="M+"/>
                <a:sym typeface="M+"/>
              </a:rPr>
              <a:t>ブラウザで開いて空き確認する</a:t>
            </a:r>
          </a:p>
          <a:p>
            <a:pPr algn="l" marL="1813563" indent="-453391" lvl="3">
              <a:lnSpc>
                <a:spcPts val="4480"/>
              </a:lnSpc>
              <a:buFont typeface="Arial"/>
              <a:buChar char="￭"/>
            </a:pPr>
            <a:r>
              <a:rPr lang="en-US" sz="2800">
                <a:solidFill>
                  <a:srgbClr val="000000"/>
                </a:solidFill>
                <a:latin typeface="M+"/>
                <a:ea typeface="M+"/>
                <a:cs typeface="M+"/>
                <a:sym typeface="M+"/>
              </a:rPr>
              <a:t>「このサイトにアクセスできません」と表示されたらok</a:t>
            </a:r>
          </a:p>
          <a:p>
            <a:pPr algn="l">
              <a:lnSpc>
                <a:spcPts val="4480"/>
              </a:lnSpc>
            </a:pPr>
          </a:p>
          <a:p>
            <a:pPr algn="l" marL="604521" indent="-302261" lvl="1">
              <a:lnSpc>
                <a:spcPts val="4480"/>
              </a:lnSpc>
              <a:buFont typeface="Arial"/>
              <a:buChar char="•"/>
            </a:pPr>
            <a:r>
              <a:rPr lang="en-US" sz="2800">
                <a:solidFill>
                  <a:srgbClr val="000000"/>
                </a:solidFill>
                <a:latin typeface="M+"/>
                <a:ea typeface="M+"/>
                <a:cs typeface="M+"/>
                <a:sym typeface="M+"/>
              </a:rPr>
              <a:t>スライドでは </a:t>
            </a:r>
            <a:r>
              <a:rPr lang="en-US" b="true" sz="2800">
                <a:solidFill>
                  <a:srgbClr val="000000"/>
                </a:solidFill>
                <a:latin typeface="M+ Bold"/>
                <a:ea typeface="M+ Bold"/>
                <a:cs typeface="M+ Bold"/>
                <a:sym typeface="M+ Bold"/>
              </a:rPr>
              <a:t>&lt;ベース名&gt;</a:t>
            </a:r>
            <a:r>
              <a:rPr lang="en-US" sz="2800">
                <a:solidFill>
                  <a:srgbClr val="000000"/>
                </a:solidFill>
                <a:latin typeface="M+"/>
                <a:ea typeface="M+"/>
                <a:cs typeface="M+"/>
                <a:sym typeface="M+"/>
              </a:rPr>
              <a:t> として表記する</a:t>
            </a:r>
          </a:p>
          <a:p>
            <a:pPr algn="l" marL="1209042" indent="-403014" lvl="2">
              <a:lnSpc>
                <a:spcPts val="4480"/>
              </a:lnSpc>
              <a:buFont typeface="Arial"/>
              <a:buChar char="⚬"/>
            </a:pPr>
            <a:r>
              <a:rPr lang="en-US" sz="2800">
                <a:solidFill>
                  <a:srgbClr val="000000"/>
                </a:solidFill>
                <a:latin typeface="M+"/>
                <a:ea typeface="M+"/>
                <a:cs typeface="M+"/>
                <a:sym typeface="M+"/>
              </a:rPr>
              <a:t>&lt;ベース名&gt;-db を </a:t>
            </a:r>
            <a:r>
              <a:rPr lang="en-US" b="true" sz="2800">
                <a:solidFill>
                  <a:srgbClr val="000000"/>
                </a:solidFill>
                <a:latin typeface="M+ Bold"/>
                <a:ea typeface="M+ Bold"/>
                <a:cs typeface="M+ Bold"/>
                <a:sym typeface="M+ Bold"/>
              </a:rPr>
              <a:t>&lt;D1データベース&gt;</a:t>
            </a:r>
            <a:r>
              <a:rPr lang="en-US" sz="2800">
                <a:solidFill>
                  <a:srgbClr val="000000"/>
                </a:solidFill>
                <a:latin typeface="M+"/>
                <a:ea typeface="M+"/>
                <a:cs typeface="M+"/>
                <a:sym typeface="M+"/>
              </a:rPr>
              <a:t> として表記する</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116</a:t>
            </a:r>
          </a:p>
        </p:txBody>
      </p:sp>
    </p:spTree>
  </p:cSld>
  <p:clrMapOvr>
    <a:masterClrMapping/>
  </p:clrMapOvr>
</p:sld>
</file>

<file path=ppt/slides/slide1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9814" y="5255090"/>
            <a:ext cx="6589532" cy="4154023"/>
          </a:xfrm>
          <a:custGeom>
            <a:avLst/>
            <a:gdLst/>
            <a:ahLst/>
            <a:cxnLst/>
            <a:rect r="r" b="b" t="t" l="l"/>
            <a:pathLst>
              <a:path h="4154023" w="6589532">
                <a:moveTo>
                  <a:pt x="0" y="0"/>
                </a:moveTo>
                <a:lnTo>
                  <a:pt x="6589532" y="0"/>
                </a:lnTo>
                <a:lnTo>
                  <a:pt x="6589532" y="4154022"/>
                </a:lnTo>
                <a:lnTo>
                  <a:pt x="0" y="4154022"/>
                </a:lnTo>
                <a:lnTo>
                  <a:pt x="0" y="0"/>
                </a:lnTo>
                <a:close/>
              </a:path>
            </a:pathLst>
          </a:custGeom>
          <a:blipFill>
            <a:blip r:embed="rId2"/>
            <a:stretch>
              <a:fillRect l="0" t="0" r="0" b="0"/>
            </a:stretch>
          </a:blipFill>
        </p:spPr>
      </p:sp>
      <p:grpSp>
        <p:nvGrpSpPr>
          <p:cNvPr name="Group 3" id="3"/>
          <p:cNvGrpSpPr/>
          <p:nvPr/>
        </p:nvGrpSpPr>
        <p:grpSpPr>
          <a:xfrm rot="0">
            <a:off x="2493929" y="4662414"/>
            <a:ext cx="1838388" cy="1524186"/>
            <a:chOff x="0" y="0"/>
            <a:chExt cx="710154" cy="588780"/>
          </a:xfrm>
        </p:grpSpPr>
        <p:sp>
          <p:nvSpPr>
            <p:cNvPr name="Freeform 4" id="4"/>
            <p:cNvSpPr/>
            <p:nvPr/>
          </p:nvSpPr>
          <p:spPr>
            <a:xfrm flipH="false" flipV="false" rot="0">
              <a:off x="0" y="0"/>
              <a:ext cx="710154" cy="588780"/>
            </a:xfrm>
            <a:custGeom>
              <a:avLst/>
              <a:gdLst/>
              <a:ahLst/>
              <a:cxnLst/>
              <a:rect r="r" b="b" t="t" l="l"/>
              <a:pathLst>
                <a:path h="588780" w="710154">
                  <a:moveTo>
                    <a:pt x="633954" y="0"/>
                  </a:moveTo>
                  <a:cubicBezTo>
                    <a:pt x="672054" y="0"/>
                    <a:pt x="710154" y="25400"/>
                    <a:pt x="710154" y="63500"/>
                  </a:cubicBezTo>
                  <a:lnTo>
                    <a:pt x="710154" y="385580"/>
                  </a:lnTo>
                  <a:cubicBezTo>
                    <a:pt x="710154" y="423680"/>
                    <a:pt x="672054" y="461780"/>
                    <a:pt x="633954" y="461780"/>
                  </a:cubicBezTo>
                  <a:lnTo>
                    <a:pt x="266700" y="461780"/>
                  </a:lnTo>
                  <a:lnTo>
                    <a:pt x="127000" y="588780"/>
                  </a:lnTo>
                  <a:lnTo>
                    <a:pt x="127000" y="461780"/>
                  </a:lnTo>
                  <a:lnTo>
                    <a:pt x="76200" y="461780"/>
                  </a:lnTo>
                  <a:cubicBezTo>
                    <a:pt x="38100" y="461780"/>
                    <a:pt x="0" y="423680"/>
                    <a:pt x="0" y="385580"/>
                  </a:cubicBezTo>
                  <a:lnTo>
                    <a:pt x="0" y="63500"/>
                  </a:lnTo>
                  <a:cubicBezTo>
                    <a:pt x="0" y="25400"/>
                    <a:pt x="38100" y="0"/>
                    <a:pt x="76200" y="0"/>
                  </a:cubicBezTo>
                  <a:lnTo>
                    <a:pt x="633954" y="0"/>
                  </a:lnTo>
                  <a:close/>
                </a:path>
              </a:pathLst>
            </a:custGeom>
            <a:solidFill>
              <a:srgbClr val="5170FF"/>
            </a:solidFill>
          </p:spPr>
        </p:sp>
        <p:sp>
          <p:nvSpPr>
            <p:cNvPr name="TextBox 5" id="5"/>
            <p:cNvSpPr txBox="true"/>
            <p:nvPr/>
          </p:nvSpPr>
          <p:spPr>
            <a:xfrm>
              <a:off x="63500" y="34925"/>
              <a:ext cx="583154" cy="363355"/>
            </a:xfrm>
            <a:prstGeom prst="rect">
              <a:avLst/>
            </a:prstGeom>
          </p:spPr>
          <p:txBody>
            <a:bodyPr anchor="ctr" rtlCol="false" tIns="50800" lIns="50800" bIns="50800" rIns="50800"/>
            <a:lstStyle/>
            <a:p>
              <a:pPr algn="ctr">
                <a:lnSpc>
                  <a:spcPts val="1960"/>
                </a:lnSpc>
              </a:pPr>
              <a:r>
                <a:rPr lang="en-US" sz="1400">
                  <a:solidFill>
                    <a:srgbClr val="FFFFFF"/>
                  </a:solidFill>
                  <a:latin typeface="M+"/>
                  <a:ea typeface="M+"/>
                  <a:cs typeface="M+"/>
                  <a:sym typeface="M+"/>
                </a:rPr>
                <a:t>これが</a:t>
              </a:r>
            </a:p>
            <a:p>
              <a:pPr algn="ctr">
                <a:lnSpc>
                  <a:spcPts val="1960"/>
                </a:lnSpc>
              </a:pPr>
              <a:r>
                <a:rPr lang="en-US" sz="1400">
                  <a:solidFill>
                    <a:srgbClr val="FFFFFF"/>
                  </a:solidFill>
                  <a:latin typeface="M+"/>
                  <a:ea typeface="M+"/>
                  <a:cs typeface="M+"/>
                  <a:sym typeface="M+"/>
                </a:rPr>
                <a:t>ホームフォルダ</a:t>
              </a:r>
            </a:p>
          </p:txBody>
        </p:sp>
      </p:grpSp>
      <p:sp>
        <p:nvSpPr>
          <p:cNvPr name="TextBox 6" id="6"/>
          <p:cNvSpPr txBox="true"/>
          <p:nvPr/>
        </p:nvSpPr>
        <p:spPr>
          <a:xfrm rot="0">
            <a:off x="1428750" y="2931495"/>
            <a:ext cx="15830550" cy="523875"/>
          </a:xfrm>
          <a:prstGeom prst="rect">
            <a:avLst/>
          </a:prstGeom>
        </p:spPr>
        <p:txBody>
          <a:bodyPr anchor="t" rtlCol="false" tIns="0" lIns="0" bIns="0" rIns="0">
            <a:spAutoFit/>
          </a:bodyPr>
          <a:lstStyle/>
          <a:p>
            <a:pPr algn="l" marL="0" indent="0" lvl="0">
              <a:lnSpc>
                <a:spcPts val="4199"/>
              </a:lnSpc>
              <a:spcBef>
                <a:spcPct val="0"/>
              </a:spcBef>
            </a:pPr>
            <a:r>
              <a:rPr lang="en-US" sz="2999">
                <a:solidFill>
                  <a:srgbClr val="000000"/>
                </a:solidFill>
                <a:latin typeface="M+"/>
                <a:ea typeface="M+"/>
                <a:cs typeface="M+"/>
                <a:sym typeface="M+"/>
              </a:rPr>
              <a:t>Finderで</a:t>
            </a:r>
            <a:r>
              <a:rPr lang="en-US" b="true" sz="2999">
                <a:solidFill>
                  <a:srgbClr val="000000"/>
                </a:solidFill>
                <a:latin typeface="M+ Bold"/>
                <a:ea typeface="M+ Bold"/>
                <a:cs typeface="M+ Bold"/>
                <a:sym typeface="M+ Bold"/>
              </a:rPr>
              <a:t>ホームフォルダ</a:t>
            </a:r>
            <a:r>
              <a:rPr lang="en-US" sz="2999">
                <a:solidFill>
                  <a:srgbClr val="000000"/>
                </a:solidFill>
                <a:latin typeface="M+"/>
                <a:ea typeface="M+"/>
                <a:cs typeface="M+"/>
                <a:sym typeface="M+"/>
              </a:rPr>
              <a:t>の </a:t>
            </a:r>
            <a:r>
              <a:rPr lang="en-US" b="true" sz="2999">
                <a:solidFill>
                  <a:srgbClr val="000000"/>
                </a:solidFill>
                <a:latin typeface="M+ Bold"/>
                <a:ea typeface="M+ Bold"/>
                <a:cs typeface="M+ Bold"/>
                <a:sym typeface="M+ Bold"/>
              </a:rPr>
              <a:t>claude</a:t>
            </a:r>
            <a:r>
              <a:rPr lang="en-US" sz="2999">
                <a:solidFill>
                  <a:srgbClr val="000000"/>
                </a:solidFill>
                <a:latin typeface="M+"/>
                <a:ea typeface="M+"/>
                <a:cs typeface="M+"/>
                <a:sym typeface="M+"/>
              </a:rPr>
              <a:t> フォルダに、ベース名の</a:t>
            </a:r>
            <a:r>
              <a:rPr lang="en-US" sz="2999">
                <a:solidFill>
                  <a:srgbClr val="000000"/>
                </a:solidFill>
                <a:latin typeface="M+"/>
                <a:ea typeface="M+"/>
                <a:cs typeface="M+"/>
                <a:sym typeface="M+"/>
              </a:rPr>
              <a:t>フォルダ（</a:t>
            </a:r>
            <a:r>
              <a:rPr lang="en-US" sz="2999">
                <a:solidFill>
                  <a:srgbClr val="000000"/>
                </a:solidFill>
                <a:latin typeface="M+"/>
                <a:ea typeface="M+"/>
                <a:cs typeface="M+"/>
                <a:sym typeface="M+"/>
              </a:rPr>
              <a:t>例：</a:t>
            </a:r>
            <a:r>
              <a:rPr lang="en-US" sz="2999">
                <a:solidFill>
                  <a:srgbClr val="000000"/>
                </a:solidFill>
                <a:latin typeface="M+"/>
                <a:ea typeface="M+"/>
                <a:cs typeface="M+"/>
                <a:sym typeface="M+"/>
              </a:rPr>
              <a:t>my-bbs）を作る</a:t>
            </a:r>
          </a:p>
        </p:txBody>
      </p:sp>
      <p:sp>
        <p:nvSpPr>
          <p:cNvPr name="AutoShape 7" id="7"/>
          <p:cNvSpPr/>
          <p:nvPr/>
        </p:nvSpPr>
        <p:spPr>
          <a:xfrm flipH="true">
            <a:off x="6720780" y="3728350"/>
            <a:ext cx="68697" cy="2302608"/>
          </a:xfrm>
          <a:prstGeom prst="line">
            <a:avLst/>
          </a:prstGeom>
          <a:ln cap="rnd" w="152400">
            <a:solidFill>
              <a:srgbClr val="FF5757"/>
            </a:solidFill>
            <a:prstDash val="solid"/>
            <a:headEnd type="none" len="sm" w="sm"/>
            <a:tailEnd type="triangle" len="med" w="lg"/>
          </a:ln>
        </p:spPr>
      </p:sp>
      <p:sp>
        <p:nvSpPr>
          <p:cNvPr name="TextBox 8" id="8"/>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① 作業フォルダ作成＆クロコ起動</a:t>
            </a:r>
          </a:p>
        </p:txBody>
      </p:sp>
      <p:sp>
        <p:nvSpPr>
          <p:cNvPr name="TextBox 9" id="9"/>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117</a:t>
            </a:r>
          </a:p>
        </p:txBody>
      </p:sp>
      <p:sp>
        <p:nvSpPr>
          <p:cNvPr name="TextBox 10" id="10"/>
          <p:cNvSpPr txBox="true"/>
          <p:nvPr/>
        </p:nvSpPr>
        <p:spPr>
          <a:xfrm rot="0">
            <a:off x="9311254" y="4360245"/>
            <a:ext cx="7948046" cy="4477385"/>
          </a:xfrm>
          <a:prstGeom prst="rect">
            <a:avLst/>
          </a:prstGeom>
        </p:spPr>
        <p:txBody>
          <a:bodyPr anchor="t" rtlCol="false" tIns="0" lIns="0" bIns="0" rIns="0">
            <a:spAutoFit/>
          </a:bodyPr>
          <a:lstStyle/>
          <a:p>
            <a:pPr algn="l" marL="604519" indent="-302260" lvl="1">
              <a:lnSpc>
                <a:spcPts val="4479"/>
              </a:lnSpc>
              <a:buFont typeface="Arial"/>
              <a:buChar char="•"/>
            </a:pPr>
            <a:r>
              <a:rPr lang="en-US" sz="2799">
                <a:solidFill>
                  <a:srgbClr val="000000"/>
                </a:solidFill>
                <a:latin typeface="M+"/>
                <a:ea typeface="M+"/>
                <a:cs typeface="M+"/>
                <a:sym typeface="M+"/>
              </a:rPr>
              <a:t>Claudeデスクトップアプリを起動</a:t>
            </a:r>
          </a:p>
          <a:p>
            <a:pPr algn="l" marL="604519" indent="-302260" lvl="1">
              <a:lnSpc>
                <a:spcPts val="4479"/>
              </a:lnSpc>
              <a:buFont typeface="Arial"/>
              <a:buChar char="•"/>
            </a:pPr>
            <a:r>
              <a:rPr lang="en-US" sz="2799">
                <a:solidFill>
                  <a:srgbClr val="000000"/>
                </a:solidFill>
                <a:latin typeface="M+"/>
                <a:ea typeface="M+"/>
                <a:cs typeface="M+"/>
                <a:sym typeface="M+"/>
              </a:rPr>
              <a:t>左上の“Code”を選択</a:t>
            </a:r>
          </a:p>
          <a:p>
            <a:pPr algn="l" marL="604519" indent="-302260" lvl="1">
              <a:lnSpc>
                <a:spcPts val="4479"/>
              </a:lnSpc>
              <a:buFont typeface="Arial"/>
              <a:buChar char="•"/>
            </a:pPr>
            <a:r>
              <a:rPr lang="en-US" sz="2799">
                <a:solidFill>
                  <a:srgbClr val="000000"/>
                </a:solidFill>
                <a:latin typeface="M+"/>
                <a:ea typeface="M+"/>
                <a:cs typeface="M+"/>
                <a:sym typeface="M+"/>
              </a:rPr>
              <a:t>新規</a:t>
            </a:r>
          </a:p>
          <a:p>
            <a:pPr algn="l" marL="604519" indent="-302260" lvl="1">
              <a:lnSpc>
                <a:spcPts val="4479"/>
              </a:lnSpc>
              <a:buFont typeface="Arial"/>
              <a:buChar char="•"/>
            </a:pPr>
            <a:r>
              <a:rPr lang="en-US" sz="2799">
                <a:solidFill>
                  <a:srgbClr val="000000"/>
                </a:solidFill>
                <a:latin typeface="M+"/>
                <a:ea typeface="M+"/>
                <a:cs typeface="M+"/>
                <a:sym typeface="M+"/>
              </a:rPr>
              <a:t>「ローカル」と書かれ</a:t>
            </a:r>
            <a:r>
              <a:rPr lang="en-US" sz="2799">
                <a:solidFill>
                  <a:srgbClr val="000000"/>
                </a:solidFill>
                <a:latin typeface="M+"/>
                <a:ea typeface="M+"/>
                <a:cs typeface="M+"/>
                <a:sym typeface="M+"/>
              </a:rPr>
              <a:t>たボタンの横のフォルダアイコン → フォルダを開く</a:t>
            </a:r>
          </a:p>
          <a:p>
            <a:pPr algn="l" marL="604519" indent="-302260" lvl="1">
              <a:lnSpc>
                <a:spcPts val="4479"/>
              </a:lnSpc>
              <a:buFont typeface="Arial"/>
              <a:buChar char="•"/>
            </a:pPr>
            <a:r>
              <a:rPr lang="en-US" sz="2799">
                <a:solidFill>
                  <a:srgbClr val="000000"/>
                </a:solidFill>
                <a:latin typeface="M+"/>
                <a:ea typeface="M+"/>
                <a:cs typeface="M+"/>
                <a:sym typeface="M+"/>
              </a:rPr>
              <a:t>作業フォルダを選択</a:t>
            </a:r>
          </a:p>
          <a:p>
            <a:pPr algn="l" marL="1209039" indent="-403013" lvl="2">
              <a:lnSpc>
                <a:spcPts val="4479"/>
              </a:lnSpc>
              <a:buFont typeface="Arial"/>
              <a:buChar char="⚬"/>
            </a:pPr>
            <a:r>
              <a:rPr lang="en-US" sz="2799">
                <a:solidFill>
                  <a:srgbClr val="000000"/>
                </a:solidFill>
                <a:latin typeface="M+"/>
                <a:ea typeface="M+"/>
                <a:cs typeface="M+"/>
                <a:sym typeface="M+"/>
              </a:rPr>
              <a:t>ホーム→claude→&lt;ベース名&gt;（例：my-bbs）</a:t>
            </a:r>
          </a:p>
        </p:txBody>
      </p:sp>
    </p:spTree>
  </p:cSld>
  <p:clrMapOvr>
    <a:masterClrMapping/>
  </p:clrMapOvr>
</p:sld>
</file>

<file path=ppt/slides/slide1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① クロコにベース名を覚えさせる</a:t>
            </a:r>
          </a:p>
        </p:txBody>
      </p:sp>
      <p:sp>
        <p:nvSpPr>
          <p:cNvPr name="TextBox 3" id="3"/>
          <p:cNvSpPr txBox="true"/>
          <p:nvPr/>
        </p:nvSpPr>
        <p:spPr>
          <a:xfrm rot="0">
            <a:off x="1428750" y="2864820"/>
            <a:ext cx="15543160" cy="42576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b="true" sz="3000">
                <a:solidFill>
                  <a:srgbClr val="5170FF"/>
                </a:solidFill>
                <a:latin typeface="M+ Bold"/>
                <a:ea typeface="M+ Bold"/>
                <a:cs typeface="M+ Bold"/>
                <a:sym typeface="M+ Bold"/>
              </a:rPr>
              <a:t>このプロジェクト</a:t>
            </a:r>
            <a:r>
              <a:rPr lang="en-US" b="true" sz="3000">
                <a:solidFill>
                  <a:srgbClr val="5170FF"/>
                </a:solidFill>
                <a:latin typeface="M+ Bold"/>
                <a:ea typeface="M+ Bold"/>
                <a:cs typeface="M+ Bold"/>
                <a:sym typeface="M+ Bold"/>
              </a:rPr>
              <a:t>のベース名は </a:t>
            </a:r>
            <a:r>
              <a:rPr lang="en-US" b="true" sz="3000">
                <a:solidFill>
                  <a:srgbClr val="FF3131"/>
                </a:solidFill>
                <a:latin typeface="M+ Bold"/>
                <a:ea typeface="M+ Bold"/>
                <a:cs typeface="M+ Bold"/>
                <a:sym typeface="M+ Bold"/>
              </a:rPr>
              <a:t>my-bbs</a:t>
            </a:r>
            <a:r>
              <a:rPr lang="en-US" b="true" sz="3000">
                <a:solidFill>
                  <a:srgbClr val="5170FF"/>
                </a:solidFill>
                <a:latin typeface="M+ Bold"/>
                <a:ea typeface="M+ Bold"/>
                <a:cs typeface="M+ Bold"/>
                <a:sym typeface="M+ Bold"/>
              </a:rPr>
              <a:t> です。</a:t>
            </a:r>
          </a:p>
          <a:p>
            <a:pPr algn="l">
              <a:lnSpc>
                <a:spcPts val="4800"/>
              </a:lnSpc>
            </a:pPr>
            <a:r>
              <a:rPr lang="en-US" b="true" sz="3000">
                <a:solidFill>
                  <a:srgbClr val="5170FF"/>
                </a:solidFill>
                <a:latin typeface="M+ Bold"/>
                <a:ea typeface="M+ Bold"/>
                <a:cs typeface="M+ Bold"/>
                <a:sym typeface="M+ Bold"/>
              </a:rPr>
              <a:t>これを CLAUDE.md に記録してください。</a:t>
            </a:r>
          </a:p>
          <a:p>
            <a:pPr algn="l">
              <a:lnSpc>
                <a:spcPts val="4800"/>
              </a:lnSpc>
            </a:pPr>
            <a:r>
              <a:rPr lang="en-US" b="true" sz="3000">
                <a:solidFill>
                  <a:srgbClr val="5170FF"/>
                </a:solidFill>
                <a:latin typeface="M+ Bold"/>
                <a:ea typeface="M+ Bold"/>
                <a:cs typeface="M+ Bold"/>
                <a:sym typeface="M+ Bold"/>
              </a:rPr>
              <a:t>- アプリ名・プロジェクト名・GitHubリポジトリ名 = ベース名</a:t>
            </a:r>
          </a:p>
          <a:p>
            <a:pPr algn="l">
              <a:lnSpc>
                <a:spcPts val="4800"/>
              </a:lnSpc>
            </a:pPr>
            <a:r>
              <a:rPr lang="en-US" b="true" sz="3000">
                <a:solidFill>
                  <a:srgbClr val="5170FF"/>
                </a:solidFill>
                <a:latin typeface="M+ Bold"/>
                <a:ea typeface="M+ Bold"/>
                <a:cs typeface="M+ Bold"/>
                <a:sym typeface="M+ Bold"/>
              </a:rPr>
              <a:t>- D1データベース名 = ベース</a:t>
            </a:r>
            <a:r>
              <a:rPr lang="en-US" b="true" sz="3000">
                <a:solidFill>
                  <a:srgbClr val="5170FF"/>
                </a:solidFill>
                <a:latin typeface="M+ Bold"/>
                <a:ea typeface="M+ Bold"/>
                <a:cs typeface="M+ Bold"/>
                <a:sym typeface="M+ Bold"/>
              </a:rPr>
              <a:t>名のうしろに -db を付けた名前</a:t>
            </a:r>
          </a:p>
          <a:p>
            <a:pPr algn="l">
              <a:lnSpc>
                <a:spcPts val="4800"/>
              </a:lnSpc>
            </a:pPr>
            <a:r>
              <a:rPr lang="en-US" b="true" sz="3000">
                <a:solidFill>
                  <a:srgbClr val="5170FF"/>
                </a:solidFill>
                <a:latin typeface="M+ Bold"/>
                <a:ea typeface="M+ Bold"/>
                <a:cs typeface="M+ Bold"/>
                <a:sym typeface="M+ Bold"/>
              </a:rPr>
              <a:t>これ以降、私のプロンプトの</a:t>
            </a:r>
            <a:r>
              <a:rPr lang="en-US" b="true" sz="3000">
                <a:solidFill>
                  <a:srgbClr val="5170FF"/>
                </a:solidFill>
                <a:latin typeface="M+ Bold"/>
                <a:ea typeface="M+ Bold"/>
                <a:cs typeface="M+ Bold"/>
                <a:sym typeface="M+ Bold"/>
              </a:rPr>
              <a:t> &lt;ベース名&gt; はベース名に、</a:t>
            </a:r>
          </a:p>
          <a:p>
            <a:pPr algn="l">
              <a:lnSpc>
                <a:spcPts val="4800"/>
              </a:lnSpc>
            </a:pPr>
            <a:r>
              <a:rPr lang="en-US" b="true" sz="3000">
                <a:solidFill>
                  <a:srgbClr val="5170FF"/>
                </a:solidFill>
                <a:latin typeface="M+ Bold"/>
                <a:ea typeface="M+ Bold"/>
                <a:cs typeface="M+ Bold"/>
                <a:sym typeface="M+ Bold"/>
              </a:rPr>
              <a:t>&lt;D1データベース&gt; は「ベース名-db」に読み替えて作業してください。</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118</a:t>
            </a:r>
          </a:p>
        </p:txBody>
      </p:sp>
      <p:sp>
        <p:nvSpPr>
          <p:cNvPr name="TextBox 5" id="5"/>
          <p:cNvSpPr txBox="true"/>
          <p:nvPr/>
        </p:nvSpPr>
        <p:spPr>
          <a:xfrm rot="0">
            <a:off x="14178987" y="8899525"/>
            <a:ext cx="3080313" cy="358775"/>
          </a:xfrm>
          <a:prstGeom prst="rect">
            <a:avLst/>
          </a:prstGeom>
        </p:spPr>
        <p:txBody>
          <a:bodyPr anchor="t" rtlCol="false" tIns="0" lIns="0" bIns="0" rIns="0">
            <a:spAutoFit/>
          </a:bodyPr>
          <a:lstStyle/>
          <a:p>
            <a:pPr algn="ctr">
              <a:lnSpc>
                <a:spcPts val="2800"/>
              </a:lnSpc>
              <a:spcBef>
                <a:spcPct val="0"/>
              </a:spcBef>
            </a:pPr>
            <a:r>
              <a:rPr lang="en-US" sz="2000" u="sng">
                <a:solidFill>
                  <a:srgbClr val="1800AD"/>
                </a:solidFill>
                <a:latin typeface="M+"/>
                <a:ea typeface="M+"/>
                <a:cs typeface="M+"/>
                <a:sym typeface="M+"/>
                <a:hlinkClick r:id="rId2" tooltip="https://vibecodingnotes.com/prompts/kukude/"/>
              </a:rPr>
              <a:t>🗒️</a:t>
            </a:r>
            <a:r>
              <a:rPr lang="en-US" sz="2000" u="sng">
                <a:solidFill>
                  <a:srgbClr val="1800AD"/>
                </a:solidFill>
                <a:latin typeface="M+"/>
                <a:ea typeface="M+"/>
                <a:cs typeface="M+"/>
                <a:sym typeface="M+"/>
                <a:hlinkClick r:id="rId3" tooltip="https://vibecodingnotes.com/prompts/kukude/"/>
              </a:rPr>
              <a:t>コピペ用プロンプト集</a:t>
            </a:r>
          </a:p>
        </p:txBody>
      </p:sp>
    </p:spTree>
  </p:cSld>
  <p:clrMapOvr>
    <a:masterClrMapping/>
  </p:clrMapOvr>
</p:sld>
</file>

<file path=ppt/slides/slide11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① クロコに作るものを覚えさせる</a:t>
            </a:r>
          </a:p>
        </p:txBody>
      </p:sp>
      <p:sp>
        <p:nvSpPr>
          <p:cNvPr name="TextBox 3" id="3"/>
          <p:cNvSpPr txBox="true"/>
          <p:nvPr/>
        </p:nvSpPr>
        <p:spPr>
          <a:xfrm rot="0">
            <a:off x="1428750" y="2864820"/>
            <a:ext cx="15543160" cy="48672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b="true" sz="3000">
                <a:solidFill>
                  <a:srgbClr val="5170FF"/>
                </a:solidFill>
                <a:latin typeface="M+ Bold"/>
                <a:ea typeface="M+ Bold"/>
                <a:cs typeface="M+ Bold"/>
                <a:sym typeface="M+ Bold"/>
              </a:rPr>
              <a:t>これから作るアプリ</a:t>
            </a:r>
            <a:r>
              <a:rPr lang="en-US" b="true" sz="3000">
                <a:solidFill>
                  <a:srgbClr val="5170FF"/>
                </a:solidFill>
                <a:latin typeface="M+ Bold"/>
                <a:ea typeface="M+ Bold"/>
                <a:cs typeface="M+ Bold"/>
                <a:sym typeface="M+ Bold"/>
              </a:rPr>
              <a:t>の仕様を CLAUDE.md に書いてください。</a:t>
            </a:r>
          </a:p>
          <a:p>
            <a:pPr algn="l">
              <a:lnSpc>
                <a:spcPts val="4800"/>
              </a:lnSpc>
            </a:pPr>
          </a:p>
          <a:p>
            <a:pPr algn="l">
              <a:lnSpc>
                <a:spcPts val="4800"/>
              </a:lnSpc>
            </a:pPr>
            <a:r>
              <a:rPr lang="en-US" b="true" sz="3000">
                <a:solidFill>
                  <a:srgbClr val="5170FF"/>
                </a:solidFill>
                <a:latin typeface="M+ Bold"/>
                <a:ea typeface="M+ Bold"/>
                <a:cs typeface="M+ Bold"/>
                <a:sym typeface="M+ Bold"/>
              </a:rPr>
              <a:t>  ## 作るもの：匿名一行掲示板</a:t>
            </a:r>
          </a:p>
          <a:p>
            <a:pPr algn="l">
              <a:lnSpc>
                <a:spcPts val="4800"/>
              </a:lnSpc>
            </a:pPr>
            <a:r>
              <a:rPr lang="en-US" b="true" sz="3000">
                <a:solidFill>
                  <a:srgbClr val="5170FF"/>
                </a:solidFill>
                <a:latin typeface="M+ Bold"/>
                <a:ea typeface="M+ Bold"/>
                <a:cs typeface="M+ Bold"/>
                <a:sym typeface="M+ Bold"/>
              </a:rPr>
              <a:t>  </a:t>
            </a:r>
            <a:r>
              <a:rPr lang="en-US" b="true" sz="3000">
                <a:solidFill>
                  <a:srgbClr val="5170FF"/>
                </a:solidFill>
                <a:latin typeface="M+ Bold"/>
                <a:ea typeface="M+ Bold"/>
                <a:cs typeface="M+ Bold"/>
                <a:sym typeface="M+ Bold"/>
              </a:rPr>
              <a:t>- 名前登録なし、初めて投稿したときに会員番号が払い出される（1, 2, 3...</a:t>
            </a:r>
            <a:r>
              <a:rPr lang="en-US" b="true" sz="3000">
                <a:solidFill>
                  <a:srgbClr val="5170FF"/>
                </a:solidFill>
                <a:latin typeface="M+ Bold"/>
                <a:ea typeface="M+ Bold"/>
                <a:cs typeface="M+ Bold"/>
                <a:sym typeface="M+ Bold"/>
              </a:rPr>
              <a:t>の連番）</a:t>
            </a:r>
          </a:p>
          <a:p>
            <a:pPr algn="l">
              <a:lnSpc>
                <a:spcPts val="4800"/>
              </a:lnSpc>
            </a:pPr>
            <a:r>
              <a:rPr lang="en-US" b="true" sz="3000">
                <a:solidFill>
                  <a:srgbClr val="5170FF"/>
                </a:solidFill>
                <a:latin typeface="M+ Bold"/>
                <a:ea typeface="M+ Bold"/>
                <a:cs typeface="M+ Bold"/>
                <a:sym typeface="M+ Bold"/>
              </a:rPr>
              <a:t>  - 同じブラウザから投稿した人には毎回同じ会員番号が使わ</a:t>
            </a:r>
            <a:r>
              <a:rPr lang="en-US" b="true" sz="3000">
                <a:solidFill>
                  <a:srgbClr val="5170FF"/>
                </a:solidFill>
                <a:latin typeface="M+ Bold"/>
                <a:ea typeface="M+ Bold"/>
                <a:cs typeface="M+ Bold"/>
                <a:sym typeface="M+ Bold"/>
              </a:rPr>
              <a:t>れるようにする</a:t>
            </a:r>
          </a:p>
          <a:p>
            <a:pPr algn="l">
              <a:lnSpc>
                <a:spcPts val="4800"/>
              </a:lnSpc>
            </a:pPr>
            <a:r>
              <a:rPr lang="en-US" b="true" sz="3000">
                <a:solidFill>
                  <a:srgbClr val="5170FF"/>
                </a:solidFill>
                <a:latin typeface="M+ Bold"/>
                <a:ea typeface="M+ Bold"/>
                <a:cs typeface="M+ Bold"/>
                <a:sym typeface="M+ Bold"/>
              </a:rPr>
              <a:t>  - 画面には「会員1号」「会員2号」と表示する</a:t>
            </a:r>
          </a:p>
          <a:p>
            <a:pPr algn="l">
              <a:lnSpc>
                <a:spcPts val="4800"/>
              </a:lnSpc>
            </a:pPr>
            <a:r>
              <a:rPr lang="en-US" b="true" sz="3000">
                <a:solidFill>
                  <a:srgbClr val="5170FF"/>
                </a:solidFill>
                <a:latin typeface="M+ Bold"/>
                <a:ea typeface="M+ Bold"/>
                <a:cs typeface="M+ Bold"/>
                <a:sym typeface="M+ Bold"/>
              </a:rPr>
              <a:t>  - 投稿内容は1行のテキスト</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119</a:t>
            </a:r>
          </a:p>
        </p:txBody>
      </p:sp>
    </p:spTree>
  </p:cSld>
  <p:clrMapOvr>
    <a:masterClrMapping/>
  </p:clrMapOvr>
</p:sld>
</file>

<file path=ppt/slides/slide1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② </a:t>
            </a:r>
            <a:r>
              <a:rPr lang="en-US" sz="7200">
                <a:solidFill>
                  <a:srgbClr val="000000"/>
                </a:solidFill>
                <a:latin typeface="M+"/>
                <a:ea typeface="M+"/>
                <a:cs typeface="M+"/>
                <a:sym typeface="M+"/>
              </a:rPr>
              <a:t>データベースの作成（D1作成）</a:t>
            </a:r>
          </a:p>
        </p:txBody>
      </p:sp>
      <p:sp>
        <p:nvSpPr>
          <p:cNvPr name="TextBox 3" id="3"/>
          <p:cNvSpPr txBox="true"/>
          <p:nvPr/>
        </p:nvSpPr>
        <p:spPr>
          <a:xfrm rot="0">
            <a:off x="1428750" y="2864820"/>
            <a:ext cx="15430500" cy="6086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D1 を作り、掲示板に必要なテーブルを用意する。</a:t>
            </a:r>
          </a:p>
          <a:p>
            <a:pPr algn="l">
              <a:lnSpc>
                <a:spcPts val="4800"/>
              </a:lnSpc>
            </a:pPr>
          </a:p>
          <a:p>
            <a:pPr algn="l">
              <a:lnSpc>
                <a:spcPts val="4800"/>
              </a:lnSpc>
            </a:pPr>
            <a:r>
              <a:rPr lang="en-US" sz="3000">
                <a:solidFill>
                  <a:srgbClr val="000000"/>
                </a:solidFill>
                <a:latin typeface="M+"/>
                <a:ea typeface="M+"/>
                <a:cs typeface="M+"/>
                <a:sym typeface="M+"/>
              </a:rPr>
              <a:t>(2-1) D1 データベースを作成する（表示される database_id は次で使う）。</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D1データベース &lt;D1データベース&gt; を作って</a:t>
            </a:r>
          </a:p>
          <a:p>
            <a:pPr algn="l">
              <a:lnSpc>
                <a:spcPts val="4800"/>
              </a:lnSpc>
            </a:pPr>
            <a:r>
              <a:rPr lang="en-US" sz="3000">
                <a:solidFill>
                  <a:srgbClr val="000000"/>
                </a:solidFill>
                <a:latin typeface="M+"/>
                <a:ea typeface="M+"/>
                <a:cs typeface="M+"/>
                <a:sym typeface="M+"/>
              </a:rPr>
              <a:t>または</a:t>
            </a:r>
          </a:p>
          <a:p>
            <a:pPr algn="l">
              <a:lnSpc>
                <a:spcPts val="4800"/>
              </a:lnSpc>
            </a:pPr>
            <a:r>
              <a:rPr lang="en-US" sz="3000" b="true">
                <a:solidFill>
                  <a:srgbClr val="5170FF"/>
                </a:solidFill>
                <a:latin typeface="M+ Bold"/>
                <a:ea typeface="M+ Bold"/>
                <a:cs typeface="M+ Bold"/>
                <a:sym typeface="M+ Bold"/>
              </a:rPr>
              <a:t>npx wrangler d1 create &lt;D1データベース&gt; を実行してください。</a:t>
            </a:r>
          </a:p>
          <a:p>
            <a:pPr algn="l">
              <a:lnSpc>
                <a:spcPts val="4800"/>
              </a:lnSpc>
            </a:pPr>
          </a:p>
          <a:p>
            <a:pPr algn="l" marL="0" indent="0" lvl="0">
              <a:lnSpc>
                <a:spcPts val="4800"/>
              </a:lnSpc>
            </a:pPr>
            <a:r>
              <a:rPr lang="en-US" sz="3000">
                <a:solidFill>
                  <a:srgbClr val="000000"/>
                </a:solidFill>
                <a:latin typeface="M+"/>
                <a:ea typeface="M+"/>
                <a:cs typeface="M+"/>
                <a:sym typeface="M+"/>
              </a:rPr>
              <a:t>ここまでで、データベースの「枠」ができた！</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120</a:t>
            </a:r>
          </a:p>
        </p:txBody>
      </p:sp>
    </p:spTree>
  </p:cSld>
  <p:clrMapOvr>
    <a:masterClrMapping/>
  </p:clrMapOvr>
</p:sld>
</file>

<file path=ppt/slides/slide1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663964"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データベースの作成（テーブル設計）</a:t>
            </a:r>
          </a:p>
        </p:txBody>
      </p:sp>
      <p:sp>
        <p:nvSpPr>
          <p:cNvPr name="TextBox 3" id="3"/>
          <p:cNvSpPr txBox="true"/>
          <p:nvPr/>
        </p:nvSpPr>
        <p:spPr>
          <a:xfrm rot="0">
            <a:off x="1428750" y="2864820"/>
            <a:ext cx="14903833" cy="3038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(2-2) Claude Code に相談してテーブル設計（スキーマ）を相談する。</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marL="0" indent="0" lvl="0">
              <a:lnSpc>
                <a:spcPts val="4800"/>
              </a:lnSpc>
            </a:pPr>
            <a:r>
              <a:rPr lang="en-US" b="true" sz="3000">
                <a:solidFill>
                  <a:srgbClr val="5170FF"/>
                </a:solidFill>
                <a:latin typeface="M+ Bold"/>
                <a:ea typeface="M+ Bold"/>
                <a:cs typeface="M+ Bold"/>
                <a:sym typeface="M+ Bold"/>
              </a:rPr>
              <a:t>CLAUDE.md に書いた仕様のとおりに、このアプリに必要なデータベースのテーブル設計を提案してください。</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121</a:t>
            </a:r>
          </a:p>
        </p:txBody>
      </p:sp>
    </p:spTree>
  </p:cSld>
  <p:clrMapOvr>
    <a:masterClrMapping/>
  </p:clrMapOvr>
</p:sld>
</file>

<file path=ppt/slides/slide1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663964"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データベースの作成（ファイル作成）</a:t>
            </a:r>
          </a:p>
        </p:txBody>
      </p:sp>
      <p:sp>
        <p:nvSpPr>
          <p:cNvPr name="Freeform 3" id="3"/>
          <p:cNvSpPr/>
          <p:nvPr/>
        </p:nvSpPr>
        <p:spPr>
          <a:xfrm flipH="false" flipV="false" rot="0">
            <a:off x="12702351" y="6451672"/>
            <a:ext cx="4212575" cy="2806628"/>
          </a:xfrm>
          <a:custGeom>
            <a:avLst/>
            <a:gdLst/>
            <a:ahLst/>
            <a:cxnLst/>
            <a:rect r="r" b="b" t="t" l="l"/>
            <a:pathLst>
              <a:path h="2806628" w="4212575">
                <a:moveTo>
                  <a:pt x="0" y="0"/>
                </a:moveTo>
                <a:lnTo>
                  <a:pt x="4212574" y="0"/>
                </a:lnTo>
                <a:lnTo>
                  <a:pt x="4212574" y="2806628"/>
                </a:lnTo>
                <a:lnTo>
                  <a:pt x="0" y="2806628"/>
                </a:lnTo>
                <a:lnTo>
                  <a:pt x="0" y="0"/>
                </a:lnTo>
                <a:close/>
              </a:path>
            </a:pathLst>
          </a:custGeom>
          <a:blipFill>
            <a:blip r:embed="rId2"/>
            <a:stretch>
              <a:fillRect l="0" t="0" r="0" b="0"/>
            </a:stretch>
          </a:blipFill>
        </p:spPr>
      </p:sp>
      <p:sp>
        <p:nvSpPr>
          <p:cNvPr name="TextBox 4" id="4"/>
          <p:cNvSpPr txBox="true"/>
          <p:nvPr/>
        </p:nvSpPr>
        <p:spPr>
          <a:xfrm rot="0">
            <a:off x="1428750" y="2864820"/>
            <a:ext cx="13658693" cy="6086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(2-3) マイグレーションファイルを作る（データベース変更指令ファイル）。</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このスキーマでマイグレーションファイルを作成してください。</a:t>
            </a:r>
          </a:p>
          <a:p>
            <a:pPr algn="l">
              <a:lnSpc>
                <a:spcPts val="4800"/>
              </a:lnSpc>
            </a:pPr>
            <a:r>
              <a:rPr lang="en-US" sz="3000" b="true">
                <a:solidFill>
                  <a:srgbClr val="5170FF"/>
                </a:solidFill>
                <a:latin typeface="M+ Bold"/>
                <a:ea typeface="M+ Bold"/>
                <a:cs typeface="M+ Bold"/>
                <a:sym typeface="M+ Bold"/>
              </a:rPr>
              <a:t>ファイルは migrations/0001_init.sql に保存してください。</a:t>
            </a:r>
          </a:p>
          <a:p>
            <a:pPr algn="l">
              <a:lnSpc>
                <a:spcPts val="4800"/>
              </a:lnSpc>
            </a:pPr>
          </a:p>
          <a:p>
            <a:pPr algn="l">
              <a:lnSpc>
                <a:spcPts val="4800"/>
              </a:lnSpc>
            </a:pPr>
          </a:p>
          <a:p>
            <a:pPr algn="l">
              <a:lnSpc>
                <a:spcPts val="4800"/>
              </a:lnSpc>
            </a:pPr>
            <a:r>
              <a:rPr lang="en-US" sz="3000">
                <a:solidFill>
                  <a:srgbClr val="000000"/>
                </a:solidFill>
                <a:latin typeface="M+"/>
                <a:ea typeface="M+"/>
                <a:cs typeface="M+"/>
                <a:sym typeface="M+"/>
              </a:rPr>
              <a:t>ここまでで、データベースの</a:t>
            </a:r>
            <a:r>
              <a:rPr lang="en-US" sz="3000">
                <a:solidFill>
                  <a:srgbClr val="000000"/>
                </a:solidFill>
                <a:latin typeface="M+"/>
                <a:ea typeface="M+"/>
                <a:cs typeface="M+"/>
                <a:sym typeface="M+"/>
              </a:rPr>
              <a:t>「表</a:t>
            </a:r>
            <a:r>
              <a:rPr lang="en-US" sz="3000">
                <a:solidFill>
                  <a:srgbClr val="000000"/>
                </a:solidFill>
                <a:latin typeface="M+"/>
                <a:ea typeface="M+"/>
                <a:cs typeface="M+"/>
                <a:sym typeface="M+"/>
              </a:rPr>
              <a:t>（</a:t>
            </a:r>
            <a:r>
              <a:rPr lang="en-US" sz="3000">
                <a:solidFill>
                  <a:srgbClr val="000000"/>
                </a:solidFill>
                <a:latin typeface="M+"/>
                <a:ea typeface="M+"/>
                <a:cs typeface="M+"/>
                <a:sym typeface="M+"/>
              </a:rPr>
              <a:t>テ</a:t>
            </a:r>
            <a:r>
              <a:rPr lang="en-US" sz="3000">
                <a:solidFill>
                  <a:srgbClr val="000000"/>
                </a:solidFill>
                <a:latin typeface="M+"/>
                <a:ea typeface="M+"/>
                <a:cs typeface="M+"/>
                <a:sym typeface="M+"/>
              </a:rPr>
              <a:t>ーブル）」の</a:t>
            </a:r>
          </a:p>
          <a:p>
            <a:pPr algn="l">
              <a:lnSpc>
                <a:spcPts val="4800"/>
              </a:lnSpc>
            </a:pPr>
            <a:r>
              <a:rPr lang="en-US" sz="3000">
                <a:solidFill>
                  <a:srgbClr val="000000"/>
                </a:solidFill>
                <a:latin typeface="M+"/>
                <a:ea typeface="M+"/>
                <a:cs typeface="M+"/>
                <a:sym typeface="M+"/>
              </a:rPr>
              <a:t>設計図（スキーマ）と</a:t>
            </a:r>
          </a:p>
          <a:p>
            <a:pPr algn="l" marL="0" indent="0" lvl="0">
              <a:lnSpc>
                <a:spcPts val="4800"/>
              </a:lnSpc>
            </a:pPr>
            <a:r>
              <a:rPr lang="en-US" sz="3000">
                <a:solidFill>
                  <a:srgbClr val="000000"/>
                </a:solidFill>
                <a:latin typeface="M+"/>
                <a:ea typeface="M+"/>
                <a:cs typeface="M+"/>
                <a:sym typeface="M+"/>
              </a:rPr>
              <a:t>施工手順書（マイグレーションファイル）ができた！</a:t>
            </a: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122</a:t>
            </a:r>
          </a:p>
        </p:txBody>
      </p:sp>
      <p:sp>
        <p:nvSpPr>
          <p:cNvPr name="AutoShape 6" id="6"/>
          <p:cNvSpPr/>
          <p:nvPr/>
        </p:nvSpPr>
        <p:spPr>
          <a:xfrm flipH="true">
            <a:off x="16244368" y="5089838"/>
            <a:ext cx="0" cy="1292741"/>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1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③ プロジェ</a:t>
            </a:r>
            <a:r>
              <a:rPr lang="en-US" sz="7200">
                <a:solidFill>
                  <a:srgbClr val="000000"/>
                </a:solidFill>
                <a:latin typeface="M+"/>
                <a:ea typeface="M+"/>
                <a:cs typeface="M+"/>
                <a:sym typeface="M+"/>
              </a:rPr>
              <a:t>クト設定ファイルの作成</a:t>
            </a:r>
          </a:p>
        </p:txBody>
      </p:sp>
      <p:sp>
        <p:nvSpPr>
          <p:cNvPr name="TextBox 3" id="3"/>
          <p:cNvSpPr txBox="true"/>
          <p:nvPr/>
        </p:nvSpPr>
        <p:spPr>
          <a:xfrm rot="0">
            <a:off x="1428750" y="2883870"/>
            <a:ext cx="13036123" cy="1039494"/>
          </a:xfrm>
          <a:prstGeom prst="rect">
            <a:avLst/>
          </a:prstGeom>
        </p:spPr>
        <p:txBody>
          <a:bodyPr anchor="t" rtlCol="false" tIns="0" lIns="0" bIns="0" rIns="0">
            <a:spAutoFit/>
          </a:bodyPr>
          <a:lstStyle/>
          <a:p>
            <a:pPr algn="l">
              <a:lnSpc>
                <a:spcPts val="4160"/>
              </a:lnSpc>
            </a:pPr>
            <a:r>
              <a:rPr lang="en-US" sz="2600">
                <a:solidFill>
                  <a:srgbClr val="000000"/>
                </a:solidFill>
                <a:latin typeface="M+"/>
                <a:ea typeface="M+"/>
                <a:cs typeface="M+"/>
                <a:sym typeface="M+"/>
              </a:rPr>
              <a:t> ファイル wrangler.jsonc を作成する。</a:t>
            </a:r>
          </a:p>
          <a:p>
            <a:pPr algn="l" marL="0" indent="0" lvl="0">
              <a:lnSpc>
                <a:spcPts val="4160"/>
              </a:lnSpc>
            </a:pPr>
            <a:r>
              <a:rPr lang="en-US" sz="2600">
                <a:solidFill>
                  <a:srgbClr val="000000"/>
                </a:solidFill>
                <a:latin typeface="M+"/>
                <a:ea typeface="M+"/>
                <a:cs typeface="M+"/>
                <a:sym typeface="M+"/>
              </a:rPr>
              <a:t>（</a:t>
            </a:r>
            <a:r>
              <a:rPr lang="en-US" sz="2600">
                <a:solidFill>
                  <a:srgbClr val="000000"/>
                </a:solidFill>
                <a:latin typeface="M+"/>
                <a:ea typeface="M+"/>
                <a:cs typeface="M+"/>
                <a:sym typeface="M+"/>
              </a:rPr>
              <a:t>プロジェクトの基本設定、 「DB ↔ プロジェクト」の結びつけ</a:t>
            </a:r>
            <a:r>
              <a:rPr lang="en-US" sz="2600">
                <a:solidFill>
                  <a:srgbClr val="000000"/>
                </a:solidFill>
                <a:latin typeface="M+"/>
                <a:ea typeface="M+"/>
                <a:cs typeface="M+"/>
                <a:sym typeface="M+"/>
              </a:rPr>
              <a:t>設定）</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123</a:t>
            </a:r>
          </a:p>
        </p:txBody>
      </p:sp>
      <p:sp>
        <p:nvSpPr>
          <p:cNvPr name="TextBox 5" id="5"/>
          <p:cNvSpPr txBox="true"/>
          <p:nvPr/>
        </p:nvSpPr>
        <p:spPr>
          <a:xfrm rot="0">
            <a:off x="1584614" y="4466677"/>
            <a:ext cx="13036123" cy="3658871"/>
          </a:xfrm>
          <a:prstGeom prst="rect">
            <a:avLst/>
          </a:prstGeom>
        </p:spPr>
        <p:txBody>
          <a:bodyPr anchor="t" rtlCol="false" tIns="0" lIns="0" bIns="0" rIns="0">
            <a:spAutoFit/>
          </a:bodyPr>
          <a:lstStyle/>
          <a:p>
            <a:pPr algn="l" marL="0" indent="0" lvl="0">
              <a:lnSpc>
                <a:spcPts val="4159"/>
              </a:lnSpc>
            </a:pPr>
            <a:r>
              <a:rPr lang="en-US" sz="2599">
                <a:solidFill>
                  <a:srgbClr val="000000"/>
                </a:solidFill>
                <a:latin typeface="M+"/>
                <a:ea typeface="M+"/>
                <a:cs typeface="M+"/>
                <a:sym typeface="M+"/>
              </a:rPr>
              <a:t>プロンプト：</a:t>
            </a:r>
          </a:p>
          <a:p>
            <a:pPr algn="l" marL="0" indent="0" lvl="0">
              <a:lnSpc>
                <a:spcPts val="4159"/>
              </a:lnSpc>
            </a:pPr>
            <a:r>
              <a:rPr lang="en-US" b="true" sz="2599">
                <a:solidFill>
                  <a:srgbClr val="5170FF"/>
                </a:solidFill>
                <a:latin typeface="M+ Bold"/>
                <a:ea typeface="M+ Bold"/>
                <a:cs typeface="M+ Bold"/>
                <a:sym typeface="M+ Bold"/>
              </a:rPr>
              <a:t>このプロジェクト用の wrangler.jsonc を作って。</a:t>
            </a:r>
          </a:p>
          <a:p>
            <a:pPr algn="l" marL="0" indent="0" lvl="0">
              <a:lnSpc>
                <a:spcPts val="4159"/>
              </a:lnSpc>
            </a:pPr>
            <a:r>
              <a:rPr lang="en-US" b="true" sz="2599">
                <a:solidFill>
                  <a:srgbClr val="5170FF"/>
                </a:solidFill>
                <a:latin typeface="M+ Bold"/>
                <a:ea typeface="M+ Bold"/>
                <a:cs typeface="M+ Bold"/>
                <a:sym typeface="M+ Bold"/>
              </a:rPr>
              <a:t>Cloudflare Pages プロジェクトで、公開ディレクトリは public。</a:t>
            </a:r>
          </a:p>
          <a:p>
            <a:pPr algn="l" marL="0" indent="0" lvl="0">
              <a:lnSpc>
                <a:spcPts val="4159"/>
              </a:lnSpc>
            </a:pPr>
            <a:r>
              <a:rPr lang="en-US" b="true" sz="2599">
                <a:solidFill>
                  <a:srgbClr val="5170FF"/>
                </a:solidFill>
                <a:latin typeface="M+ Bold"/>
                <a:ea typeface="M+ Bold"/>
                <a:cs typeface="M+ Bold"/>
                <a:sym typeface="M+ Bold"/>
              </a:rPr>
              <a:t>D1データベース &lt;D1データベース&gt; を binding 名 DB で使う。</a:t>
            </a:r>
          </a:p>
          <a:p>
            <a:pPr algn="l" marL="0" indent="0" lvl="0">
              <a:lnSpc>
                <a:spcPts val="4159"/>
              </a:lnSpc>
            </a:pPr>
            <a:r>
              <a:rPr lang="en-US" b="true" sz="2599">
                <a:solidFill>
                  <a:srgbClr val="5170FF"/>
                </a:solidFill>
                <a:latin typeface="M+ Bold"/>
                <a:ea typeface="M+ Bold"/>
                <a:cs typeface="M+ Bold"/>
                <a:sym typeface="M+ Bold"/>
              </a:rPr>
              <a:t>マイグレーションは migrations フォルダ。</a:t>
            </a:r>
          </a:p>
          <a:p>
            <a:pPr algn="l" marL="0" indent="0" lvl="0">
              <a:lnSpc>
                <a:spcPts val="4159"/>
              </a:lnSpc>
            </a:pPr>
            <a:r>
              <a:rPr lang="en-US" b="true" sz="2599">
                <a:solidFill>
                  <a:srgbClr val="5170FF"/>
                </a:solidFill>
                <a:latin typeface="M+ Bold"/>
                <a:ea typeface="M+ Bold"/>
                <a:cs typeface="M+ Bold"/>
                <a:sym typeface="M+ Bold"/>
              </a:rPr>
              <a:t>compatibility_date は UTC（協定世界時）での今日の日付にする</a:t>
            </a:r>
          </a:p>
          <a:p>
            <a:pPr algn="l" marL="0" indent="0" lvl="0">
              <a:lnSpc>
                <a:spcPts val="4159"/>
              </a:lnSpc>
            </a:pPr>
            <a:r>
              <a:rPr lang="en-US" b="true" sz="2599">
                <a:solidFill>
                  <a:srgbClr val="5170FF"/>
                </a:solidFill>
                <a:latin typeface="M+ Bold"/>
                <a:ea typeface="M+ Bold"/>
                <a:cs typeface="M+ Bold"/>
                <a:sym typeface="M+ Bold"/>
              </a:rPr>
              <a:t>database_id は d1 create で表示された値を入れる。</a:t>
            </a:r>
          </a:p>
        </p:txBody>
      </p:sp>
    </p:spTree>
  </p:cSld>
  <p:clrMapOvr>
    <a:masterClrMapping/>
  </p:clrMapOvr>
</p:sld>
</file>

<file path=ppt/slides/slide1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④ バ</a:t>
            </a:r>
            <a:r>
              <a:rPr lang="en-US" sz="7200">
                <a:solidFill>
                  <a:srgbClr val="000000"/>
                </a:solidFill>
                <a:latin typeface="M+"/>
                <a:ea typeface="M+"/>
                <a:cs typeface="M+"/>
                <a:sym typeface="M+"/>
              </a:rPr>
              <a:t>ックエンド（API）の作成</a:t>
            </a:r>
          </a:p>
        </p:txBody>
      </p:sp>
      <p:sp>
        <p:nvSpPr>
          <p:cNvPr name="TextBox 3" id="3"/>
          <p:cNvSpPr txBox="true"/>
          <p:nvPr/>
        </p:nvSpPr>
        <p:spPr>
          <a:xfrm rot="0">
            <a:off x="1428750" y="2864820"/>
            <a:ext cx="7239811" cy="3038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スキーマ作成時に提示した仕様と、</a:t>
            </a:r>
          </a:p>
          <a:p>
            <a:pPr algn="l">
              <a:lnSpc>
                <a:spcPts val="4800"/>
              </a:lnSpc>
            </a:pPr>
            <a:r>
              <a:rPr lang="en-US" sz="3000" b="true">
                <a:solidFill>
                  <a:srgbClr val="5170FF"/>
                </a:solidFill>
                <a:latin typeface="M+ Bold"/>
                <a:ea typeface="M+ Bold"/>
                <a:cs typeface="M+ Bold"/>
                <a:sym typeface="M+ Bold"/>
              </a:rPr>
              <a:t>先ほど設計したスキーマを使って、</a:t>
            </a:r>
          </a:p>
          <a:p>
            <a:pPr algn="l">
              <a:lnSpc>
                <a:spcPts val="4800"/>
              </a:lnSpc>
            </a:pPr>
            <a:r>
              <a:rPr lang="en-US" sz="3000" b="true">
                <a:solidFill>
                  <a:srgbClr val="5170FF"/>
                </a:solidFill>
                <a:latin typeface="M+ Bold"/>
                <a:ea typeface="M+ Bold"/>
                <a:cs typeface="M+ Bold"/>
                <a:sym typeface="M+ Bold"/>
              </a:rPr>
              <a:t>Pages Functions で API を作って。</a:t>
            </a:r>
          </a:p>
          <a:p>
            <a:pPr algn="l" marL="0" indent="0" lvl="0">
              <a:lnSpc>
                <a:spcPts val="4800"/>
              </a:lnSpc>
            </a:pPr>
            <a:r>
              <a:rPr lang="en-US" b="true" sz="3000">
                <a:solidFill>
                  <a:srgbClr val="5170FF"/>
                </a:solidFill>
                <a:latin typeface="M+ Bold"/>
                <a:ea typeface="M+ Bold"/>
                <a:cs typeface="M+ Bold"/>
                <a:sym typeface="M+ Bold"/>
              </a:rPr>
              <a:t>D1 の binding 名は DB。</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124</a:t>
            </a:r>
          </a:p>
        </p:txBody>
      </p:sp>
      <p:sp>
        <p:nvSpPr>
          <p:cNvPr name="Freeform 5" id="5"/>
          <p:cNvSpPr/>
          <p:nvPr/>
        </p:nvSpPr>
        <p:spPr>
          <a:xfrm flipH="false" flipV="false" rot="0">
            <a:off x="9630462" y="3007695"/>
            <a:ext cx="6844604" cy="4560218"/>
          </a:xfrm>
          <a:custGeom>
            <a:avLst/>
            <a:gdLst/>
            <a:ahLst/>
            <a:cxnLst/>
            <a:rect r="r" b="b" t="t" l="l"/>
            <a:pathLst>
              <a:path h="4560218" w="6844604">
                <a:moveTo>
                  <a:pt x="0" y="0"/>
                </a:moveTo>
                <a:lnTo>
                  <a:pt x="6844604" y="0"/>
                </a:lnTo>
                <a:lnTo>
                  <a:pt x="6844604" y="4560217"/>
                </a:lnTo>
                <a:lnTo>
                  <a:pt x="0" y="4560217"/>
                </a:lnTo>
                <a:lnTo>
                  <a:pt x="0" y="0"/>
                </a:lnTo>
                <a:close/>
              </a:path>
            </a:pathLst>
          </a:custGeom>
          <a:blipFill>
            <a:blip r:embed="rId2"/>
            <a:stretch>
              <a:fillRect l="0" t="0" r="0" b="0"/>
            </a:stretch>
          </a:blipFill>
        </p:spPr>
      </p:sp>
      <p:sp>
        <p:nvSpPr>
          <p:cNvPr name="AutoShape 6" id="6"/>
          <p:cNvSpPr/>
          <p:nvPr/>
        </p:nvSpPr>
        <p:spPr>
          <a:xfrm flipH="true" flipV="true">
            <a:off x="13380704" y="7771661"/>
            <a:ext cx="41148" cy="1292086"/>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1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⑤ フロン</a:t>
            </a:r>
            <a:r>
              <a:rPr lang="en-US" sz="7200">
                <a:solidFill>
                  <a:srgbClr val="000000"/>
                </a:solidFill>
                <a:latin typeface="M+"/>
                <a:ea typeface="M+"/>
                <a:cs typeface="M+"/>
                <a:sym typeface="M+"/>
              </a:rPr>
              <a:t>トエンド（UI）の作成</a:t>
            </a:r>
          </a:p>
        </p:txBody>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125</a:t>
            </a:r>
          </a:p>
        </p:txBody>
      </p:sp>
      <p:sp>
        <p:nvSpPr>
          <p:cNvPr name="TextBox 4" id="4"/>
          <p:cNvSpPr txBox="true"/>
          <p:nvPr/>
        </p:nvSpPr>
        <p:spPr>
          <a:xfrm rot="0">
            <a:off x="1428750" y="2864820"/>
            <a:ext cx="7239811" cy="30384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これまでのDB定義、API定義を参考に</a:t>
            </a:r>
          </a:p>
          <a:p>
            <a:pPr algn="l">
              <a:lnSpc>
                <a:spcPts val="4800"/>
              </a:lnSpc>
            </a:pPr>
            <a:r>
              <a:rPr lang="en-US" sz="3000" b="true">
                <a:solidFill>
                  <a:srgbClr val="5170FF"/>
                </a:solidFill>
                <a:latin typeface="M+ Bold"/>
                <a:ea typeface="M+ Bold"/>
                <a:cs typeface="M+ Bold"/>
                <a:sym typeface="M+ Bold"/>
              </a:rPr>
              <a:t>フロントエンドを public/index.html として作成してください。</a:t>
            </a:r>
          </a:p>
          <a:p>
            <a:pPr algn="l" marL="0" indent="0" lvl="0">
              <a:lnSpc>
                <a:spcPts val="4800"/>
              </a:lnSpc>
            </a:pPr>
          </a:p>
        </p:txBody>
      </p:sp>
      <p:sp>
        <p:nvSpPr>
          <p:cNvPr name="Freeform 5" id="5"/>
          <p:cNvSpPr/>
          <p:nvPr/>
        </p:nvSpPr>
        <p:spPr>
          <a:xfrm flipH="false" flipV="false" rot="0">
            <a:off x="9630462" y="3007695"/>
            <a:ext cx="6844604" cy="4560218"/>
          </a:xfrm>
          <a:custGeom>
            <a:avLst/>
            <a:gdLst/>
            <a:ahLst/>
            <a:cxnLst/>
            <a:rect r="r" b="b" t="t" l="l"/>
            <a:pathLst>
              <a:path h="4560218" w="6844604">
                <a:moveTo>
                  <a:pt x="0" y="0"/>
                </a:moveTo>
                <a:lnTo>
                  <a:pt x="6844604" y="0"/>
                </a:lnTo>
                <a:lnTo>
                  <a:pt x="6844604" y="4560217"/>
                </a:lnTo>
                <a:lnTo>
                  <a:pt x="0" y="4560217"/>
                </a:lnTo>
                <a:lnTo>
                  <a:pt x="0" y="0"/>
                </a:lnTo>
                <a:close/>
              </a:path>
            </a:pathLst>
          </a:custGeom>
          <a:blipFill>
            <a:blip r:embed="rId2"/>
            <a:stretch>
              <a:fillRect l="0" t="0" r="0" b="0"/>
            </a:stretch>
          </a:blipFill>
        </p:spPr>
      </p:sp>
      <p:sp>
        <p:nvSpPr>
          <p:cNvPr name="AutoShape 6" id="6"/>
          <p:cNvSpPr/>
          <p:nvPr/>
        </p:nvSpPr>
        <p:spPr>
          <a:xfrm flipH="true" flipV="true">
            <a:off x="11007155" y="7771661"/>
            <a:ext cx="41148" cy="1292086"/>
          </a:xfrm>
          <a:prstGeom prst="line">
            <a:avLst/>
          </a:prstGeom>
          <a:ln cap="rnd" w="152400">
            <a:solidFill>
              <a:srgbClr val="FF5757"/>
            </a:solidFill>
            <a:prstDash val="solid"/>
            <a:headEnd type="none" len="sm" w="sm"/>
            <a:tailEnd type="triangle" len="med" w="lg"/>
          </a:ln>
        </p:spPr>
      </p:sp>
    </p:spTree>
  </p:cSld>
  <p:clrMapOvr>
    <a:masterClrMapping/>
  </p:clrMapOvr>
</p:sld>
</file>

<file path=ppt/slides/slide12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⑥ ローカルでの動作確認</a:t>
            </a:r>
          </a:p>
        </p:txBody>
      </p:sp>
      <p:sp>
        <p:nvSpPr>
          <p:cNvPr name="TextBox 3" id="3"/>
          <p:cNvSpPr txBox="true"/>
          <p:nvPr/>
        </p:nvSpPr>
        <p:spPr>
          <a:xfrm rot="0">
            <a:off x="1428750" y="2864820"/>
            <a:ext cx="15430500" cy="42576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 公開前に手元で動かして確認する</a:t>
            </a:r>
            <a:r>
              <a:rPr lang="en-US" sz="3000">
                <a:solidFill>
                  <a:srgbClr val="000000"/>
                </a:solidFill>
                <a:latin typeface="M+"/>
                <a:ea typeface="M+"/>
                <a:cs typeface="M+"/>
                <a:sym typeface="M+"/>
              </a:rPr>
              <a:t>  </a:t>
            </a:r>
          </a:p>
          <a:p>
            <a:pPr algn="l" marL="647700" indent="-323850" lvl="1">
              <a:lnSpc>
                <a:spcPts val="4800"/>
              </a:lnSpc>
              <a:buFont typeface="Arial"/>
              <a:buChar char="•"/>
            </a:pPr>
            <a:r>
              <a:rPr lang="en-US" sz="3000">
                <a:solidFill>
                  <a:srgbClr val="000000"/>
                </a:solidFill>
                <a:latin typeface="M+"/>
                <a:ea typeface="M+"/>
                <a:cs typeface="M+"/>
                <a:sym typeface="M+"/>
              </a:rPr>
              <a:t>本番DBではなく「ローカルD1」にマイグレーション適用 → ローカルサーバー起動</a:t>
            </a:r>
          </a:p>
          <a:p>
            <a:pPr algn="l" marL="647700" indent="-323850" lvl="1">
              <a:lnSpc>
                <a:spcPts val="4800"/>
              </a:lnSpc>
              <a:buFont typeface="Arial"/>
              <a:buChar char="•"/>
            </a:pPr>
            <a:r>
              <a:rPr lang="en-US" sz="3000">
                <a:solidFill>
                  <a:srgbClr val="000000"/>
                </a:solidFill>
                <a:latin typeface="M+"/>
                <a:ea typeface="M+"/>
                <a:cs typeface="M+"/>
                <a:sym typeface="M+"/>
              </a:rPr>
              <a:t> http://localhost:8788 （例）をブラウザで開いて確認</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marL="0" indent="0" lvl="0">
              <a:lnSpc>
                <a:spcPts val="4800"/>
              </a:lnSpc>
            </a:pPr>
            <a:r>
              <a:rPr lang="en-US" b="true" sz="3000">
                <a:solidFill>
                  <a:srgbClr val="5170FF"/>
                </a:solidFill>
                <a:latin typeface="M+ Bold"/>
                <a:ea typeface="M+ Bold"/>
                <a:cs typeface="M+ Bold"/>
                <a:sym typeface="M+ Bold"/>
              </a:rPr>
              <a:t>本番DBではなくローカルのD1で動作確認</a:t>
            </a:r>
            <a:r>
              <a:rPr lang="en-US" b="true" sz="3000">
                <a:solidFill>
                  <a:srgbClr val="5170FF"/>
                </a:solidFill>
                <a:latin typeface="M+ Bold"/>
                <a:ea typeface="M+ Bold"/>
                <a:cs typeface="M+ Bold"/>
                <a:sym typeface="M+ Bold"/>
              </a:rPr>
              <a:t>したい。</a:t>
            </a:r>
          </a:p>
          <a:p>
            <a:pPr algn="l" marL="0" indent="0" lvl="0">
              <a:lnSpc>
                <a:spcPts val="4800"/>
              </a:lnSpc>
            </a:pPr>
            <a:r>
              <a:rPr lang="en-US" b="true" sz="3000">
                <a:solidFill>
                  <a:srgbClr val="5170FF"/>
                </a:solidFill>
                <a:latin typeface="M+ Bold"/>
                <a:ea typeface="M+ Bold"/>
                <a:cs typeface="M+ Bold"/>
                <a:sym typeface="M+ Bold"/>
              </a:rPr>
              <a:t>ローカルのD1にマイグレーションを適用してから、ローカルサーバーを起動して</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126</a:t>
            </a:r>
          </a:p>
        </p:txBody>
      </p:sp>
    </p:spTree>
  </p:cSld>
  <p:clrMapOvr>
    <a:masterClrMapping/>
  </p:clrMapOvr>
</p:sld>
</file>

<file path=ppt/slides/slide12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⑦ 本番反映</a:t>
            </a:r>
          </a:p>
        </p:txBody>
      </p:sp>
      <p:sp>
        <p:nvSpPr>
          <p:cNvPr name="TextBox 3" id="3"/>
          <p:cNvSpPr txBox="true"/>
          <p:nvPr/>
        </p:nvSpPr>
        <p:spPr>
          <a:xfrm rot="0">
            <a:off x="1428750" y="2864820"/>
            <a:ext cx="13036123" cy="18192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本番DBにマイグレーションを適用してから、</a:t>
            </a:r>
          </a:p>
          <a:p>
            <a:pPr algn="l" marL="0" indent="0" lvl="0">
              <a:lnSpc>
                <a:spcPts val="4800"/>
              </a:lnSpc>
            </a:pPr>
            <a:r>
              <a:rPr lang="en-US" b="true" sz="3000">
                <a:solidFill>
                  <a:srgbClr val="5170FF"/>
                </a:solidFill>
                <a:latin typeface="M+ Bold"/>
                <a:ea typeface="M+ Bold"/>
                <a:cs typeface="M+ Bold"/>
                <a:sym typeface="M+ Bold"/>
              </a:rPr>
              <a:t>wrangler で Cloudflare に直接デプロイして</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127</a:t>
            </a:r>
          </a:p>
        </p:txBody>
      </p:sp>
      <p:sp>
        <p:nvSpPr>
          <p:cNvPr name="TextBox 5" id="5"/>
          <p:cNvSpPr txBox="true"/>
          <p:nvPr/>
        </p:nvSpPr>
        <p:spPr>
          <a:xfrm rot="0">
            <a:off x="1428750" y="6037629"/>
            <a:ext cx="15122277" cy="1952625"/>
          </a:xfrm>
          <a:prstGeom prst="rect">
            <a:avLst/>
          </a:prstGeom>
        </p:spPr>
        <p:txBody>
          <a:bodyPr anchor="t" rtlCol="false" tIns="0" lIns="0" bIns="0" rIns="0">
            <a:spAutoFit/>
          </a:bodyPr>
          <a:lstStyle/>
          <a:p>
            <a:pPr algn="just">
              <a:lnSpc>
                <a:spcPts val="3000"/>
              </a:lnSpc>
            </a:pPr>
            <a:r>
              <a:rPr lang="en-US" sz="3000">
                <a:solidFill>
                  <a:srgbClr val="000000"/>
                </a:solidFill>
                <a:latin typeface="M+"/>
                <a:ea typeface="M+"/>
                <a:cs typeface="M+"/>
                <a:sym typeface="M+"/>
              </a:rPr>
              <a:t>手元（ローカル）の変更   →  本番に反映する（本番反映）</a:t>
            </a:r>
          </a:p>
          <a:p>
            <a:pPr algn="just">
              <a:lnSpc>
                <a:spcPts val="3000"/>
              </a:lnSpc>
            </a:pPr>
            <a:r>
              <a:rPr lang="en-US" sz="3000">
                <a:solidFill>
                  <a:srgbClr val="000000"/>
                </a:solidFill>
                <a:latin typeface="M+"/>
                <a:ea typeface="M+"/>
                <a:cs typeface="M+"/>
                <a:sym typeface="M+"/>
              </a:rPr>
              <a:t>   │</a:t>
            </a:r>
          </a:p>
          <a:p>
            <a:pPr algn="just">
              <a:lnSpc>
                <a:spcPts val="3000"/>
              </a:lnSpc>
            </a:pPr>
            <a:r>
              <a:rPr lang="en-US" sz="3000">
                <a:solidFill>
                  <a:srgbClr val="000000"/>
                </a:solidFill>
                <a:latin typeface="M+"/>
                <a:ea typeface="M+"/>
                <a:cs typeface="M+"/>
                <a:sym typeface="M+"/>
              </a:rPr>
              <a:t>   ├ コード（画面・API） →  デプロイ（今の状態で丸ごと置き換える）</a:t>
            </a:r>
          </a:p>
          <a:p>
            <a:pPr algn="just">
              <a:lnSpc>
                <a:spcPts val="3000"/>
              </a:lnSpc>
            </a:pPr>
            <a:r>
              <a:rPr lang="en-US" sz="3000">
                <a:solidFill>
                  <a:srgbClr val="000000"/>
                </a:solidFill>
                <a:latin typeface="M+"/>
                <a:ea typeface="M+"/>
                <a:cs typeface="M+"/>
                <a:sym typeface="M+"/>
              </a:rPr>
              <a:t>   │</a:t>
            </a:r>
          </a:p>
          <a:p>
            <a:pPr algn="just">
              <a:lnSpc>
                <a:spcPts val="3000"/>
              </a:lnSpc>
            </a:pPr>
            <a:r>
              <a:rPr lang="en-US" sz="3000">
                <a:solidFill>
                  <a:srgbClr val="000000"/>
                </a:solidFill>
                <a:latin typeface="M+"/>
                <a:ea typeface="M+"/>
                <a:cs typeface="M+"/>
                <a:sym typeface="M+"/>
              </a:rPr>
              <a:t>   └ DBのスキーマ             →  本番DBへのマイグレーション適用（変更を1回だけ足す）</a:t>
            </a:r>
          </a:p>
        </p:txBody>
      </p:sp>
    </p:spTree>
  </p:cSld>
  <p:clrMapOvr>
    <a:masterClrMapping/>
  </p:clrMapOvr>
</p:sld>
</file>

<file path=ppt/slides/slide1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984221" y="3007695"/>
            <a:ext cx="7875029" cy="5546973"/>
          </a:xfrm>
          <a:custGeom>
            <a:avLst/>
            <a:gdLst/>
            <a:ahLst/>
            <a:cxnLst/>
            <a:rect r="r" b="b" t="t" l="l"/>
            <a:pathLst>
              <a:path h="5546973" w="7875029">
                <a:moveTo>
                  <a:pt x="0" y="0"/>
                </a:moveTo>
                <a:lnTo>
                  <a:pt x="7875029" y="0"/>
                </a:lnTo>
                <a:lnTo>
                  <a:pt x="7875029" y="5546973"/>
                </a:lnTo>
                <a:lnTo>
                  <a:pt x="0" y="5546973"/>
                </a:lnTo>
                <a:lnTo>
                  <a:pt x="0" y="0"/>
                </a:lnTo>
                <a:close/>
              </a:path>
            </a:pathLst>
          </a:custGeom>
          <a:blipFill>
            <a:blip r:embed="rId2"/>
            <a:stretch>
              <a:fillRect l="0" t="0" r="0" b="0"/>
            </a:stretch>
          </a:blipFill>
        </p:spPr>
      </p:sp>
      <p:sp>
        <p:nvSpPr>
          <p:cNvPr name="TextBox 3" id="3"/>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⑧ 修正と反映（再</a:t>
            </a:r>
            <a:r>
              <a:rPr lang="en-US" sz="7200">
                <a:solidFill>
                  <a:srgbClr val="000000"/>
                </a:solidFill>
                <a:latin typeface="M+"/>
                <a:ea typeface="M+"/>
                <a:cs typeface="M+"/>
                <a:sym typeface="M+"/>
              </a:rPr>
              <a:t>デプロイ）</a:t>
            </a:r>
          </a:p>
        </p:txBody>
      </p:sp>
      <p:sp>
        <p:nvSpPr>
          <p:cNvPr name="TextBox 4" id="4"/>
          <p:cNvSpPr txBox="true"/>
          <p:nvPr/>
        </p:nvSpPr>
        <p:spPr>
          <a:xfrm rot="0">
            <a:off x="1428750" y="2864820"/>
            <a:ext cx="6849331" cy="42576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ユーザーごとに投稿の背景色を変えてほしい</a:t>
            </a:r>
          </a:p>
          <a:p>
            <a:pPr algn="l">
              <a:lnSpc>
                <a:spcPts val="4800"/>
              </a:lnSpc>
            </a:pPr>
          </a:p>
          <a:p>
            <a:pPr algn="l">
              <a:lnSpc>
                <a:spcPts val="4800"/>
              </a:lnSpc>
            </a:pPr>
            <a:r>
              <a:rPr lang="en-US" sz="3000">
                <a:solidFill>
                  <a:srgbClr val="000000"/>
                </a:solidFill>
                <a:latin typeface="M+"/>
                <a:ea typeface="M+"/>
                <a:cs typeface="M+"/>
                <a:sym typeface="M+"/>
              </a:rPr>
              <a:t>プロンプト：</a:t>
            </a:r>
          </a:p>
          <a:p>
            <a:pPr algn="l">
              <a:lnSpc>
                <a:spcPts val="4800"/>
              </a:lnSpc>
            </a:pPr>
            <a:r>
              <a:rPr lang="en-US" sz="3000" b="true">
                <a:solidFill>
                  <a:srgbClr val="5170FF"/>
                </a:solidFill>
                <a:latin typeface="M+ Bold"/>
                <a:ea typeface="M+ Bold"/>
                <a:cs typeface="M+ Bold"/>
                <a:sym typeface="M+ Bold"/>
              </a:rPr>
              <a:t>デプロイして</a:t>
            </a:r>
          </a:p>
          <a:p>
            <a:pPr algn="l" marL="0" indent="0" lvl="0">
              <a:lnSpc>
                <a:spcPts val="4800"/>
              </a:lnSpc>
            </a:pPr>
          </a:p>
        </p:txBody>
      </p:sp>
      <p:sp>
        <p:nvSpPr>
          <p:cNvPr name="TextBox 5" id="5"/>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128</a:t>
            </a:r>
          </a:p>
        </p:txBody>
      </p:sp>
    </p:spTree>
  </p:cSld>
  <p:clrMapOvr>
    <a:masterClrMapping/>
  </p:clrMapOvr>
</p:sld>
</file>

<file path=ppt/slides/slide12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データベースを削除する方法</a:t>
            </a:r>
          </a:p>
        </p:txBody>
      </p:sp>
      <p:sp>
        <p:nvSpPr>
          <p:cNvPr name="TextBox 3" id="3"/>
          <p:cNvSpPr txBox="true"/>
          <p:nvPr/>
        </p:nvSpPr>
        <p:spPr>
          <a:xfrm rot="0">
            <a:off x="1428750" y="2864820"/>
            <a:ext cx="13036123" cy="3648075"/>
          </a:xfrm>
          <a:prstGeom prst="rect">
            <a:avLst/>
          </a:prstGeom>
        </p:spPr>
        <p:txBody>
          <a:bodyPr anchor="t" rtlCol="false" tIns="0" lIns="0" bIns="0" rIns="0">
            <a:spAutoFit/>
          </a:bodyPr>
          <a:lstStyle/>
          <a:p>
            <a:pPr algn="l">
              <a:lnSpc>
                <a:spcPts val="4800"/>
              </a:lnSpc>
            </a:pPr>
            <a:r>
              <a:rPr lang="en-US" sz="3000">
                <a:solidFill>
                  <a:srgbClr val="000000"/>
                </a:solidFill>
                <a:latin typeface="M+"/>
                <a:ea typeface="M+"/>
                <a:cs typeface="M+"/>
                <a:sym typeface="M+"/>
              </a:rPr>
              <a:t>Cloudflare のダッシュボード左サイドバー</a:t>
            </a:r>
          </a:p>
          <a:p>
            <a:pPr algn="l">
              <a:lnSpc>
                <a:spcPts val="4800"/>
              </a:lnSpc>
            </a:pPr>
            <a:r>
              <a:rPr lang="en-US" sz="3000">
                <a:solidFill>
                  <a:srgbClr val="000000"/>
                </a:solidFill>
                <a:latin typeface="M+"/>
                <a:ea typeface="M+"/>
                <a:cs typeface="M+"/>
                <a:sym typeface="M+"/>
              </a:rPr>
              <a:t>→ Storage &amp; databases</a:t>
            </a:r>
          </a:p>
          <a:p>
            <a:pPr algn="l">
              <a:lnSpc>
                <a:spcPts val="4800"/>
              </a:lnSpc>
            </a:pPr>
            <a:r>
              <a:rPr lang="en-US" sz="3000">
                <a:solidFill>
                  <a:srgbClr val="000000"/>
                </a:solidFill>
                <a:latin typeface="M+"/>
                <a:ea typeface="M+"/>
                <a:cs typeface="M+"/>
                <a:sym typeface="M+"/>
              </a:rPr>
              <a:t>→ D1</a:t>
            </a:r>
          </a:p>
          <a:p>
            <a:pPr algn="l">
              <a:lnSpc>
                <a:spcPts val="4800"/>
              </a:lnSpc>
            </a:pPr>
            <a:r>
              <a:rPr lang="en-US" sz="3000">
                <a:solidFill>
                  <a:srgbClr val="000000"/>
                </a:solidFill>
                <a:latin typeface="M+"/>
                <a:ea typeface="M+"/>
                <a:cs typeface="M+"/>
                <a:sym typeface="M+"/>
              </a:rPr>
              <a:t>→ データベース名</a:t>
            </a:r>
          </a:p>
          <a:p>
            <a:pPr algn="l">
              <a:lnSpc>
                <a:spcPts val="4800"/>
              </a:lnSpc>
            </a:pPr>
            <a:r>
              <a:rPr lang="en-US" sz="3000">
                <a:solidFill>
                  <a:srgbClr val="000000"/>
                </a:solidFill>
                <a:latin typeface="M+"/>
                <a:ea typeface="M+"/>
                <a:cs typeface="M+"/>
                <a:sym typeface="M+"/>
              </a:rPr>
              <a:t>→ Delete ...</a:t>
            </a:r>
          </a:p>
          <a:p>
            <a:pPr algn="l" marL="0" indent="0" lvl="0">
              <a:lnSpc>
                <a:spcPts val="4800"/>
              </a:lnSpc>
            </a:pP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129</a:t>
            </a:r>
          </a:p>
        </p:txBody>
      </p:sp>
    </p:spTree>
  </p:cSld>
  <p:clrMapOvr>
    <a:masterClrMapping/>
  </p:clrMapOvr>
</p:sld>
</file>

<file path=ppt/slides/slide1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760557" y="5143500"/>
            <a:ext cx="2436625" cy="268605"/>
            <a:chOff x="0" y="0"/>
            <a:chExt cx="3248834" cy="358140"/>
          </a:xfrm>
        </p:grpSpPr>
        <p:grpSp>
          <p:nvGrpSpPr>
            <p:cNvPr name="Group 3" id="3"/>
            <p:cNvGrpSpPr/>
            <p:nvPr/>
          </p:nvGrpSpPr>
          <p:grpSpPr>
            <a:xfrm rot="0">
              <a:off x="0" y="0"/>
              <a:ext cx="3248834" cy="358140"/>
              <a:chOff x="0" y="0"/>
              <a:chExt cx="641745" cy="70744"/>
            </a:xfrm>
          </p:grpSpPr>
          <p:sp>
            <p:nvSpPr>
              <p:cNvPr name="Freeform 4" id="4"/>
              <p:cNvSpPr/>
              <p:nvPr/>
            </p:nvSpPr>
            <p:spPr>
              <a:xfrm flipH="false" flipV="false" rot="0">
                <a:off x="0" y="0"/>
                <a:ext cx="641745" cy="70744"/>
              </a:xfrm>
              <a:custGeom>
                <a:avLst/>
                <a:gdLst/>
                <a:ahLst/>
                <a:cxnLst/>
                <a:rect r="r" b="b" t="t" l="l"/>
                <a:pathLst>
                  <a:path h="70744" w="641745">
                    <a:moveTo>
                      <a:pt x="0" y="0"/>
                    </a:moveTo>
                    <a:lnTo>
                      <a:pt x="641745" y="0"/>
                    </a:lnTo>
                    <a:lnTo>
                      <a:pt x="641745" y="70744"/>
                    </a:lnTo>
                    <a:lnTo>
                      <a:pt x="0" y="70744"/>
                    </a:lnTo>
                    <a:close/>
                  </a:path>
                </a:pathLst>
              </a:custGeom>
              <a:solidFill>
                <a:srgbClr val="977665"/>
              </a:solidFill>
            </p:spPr>
          </p:sp>
          <p:sp>
            <p:nvSpPr>
              <p:cNvPr name="TextBox 5" id="5"/>
              <p:cNvSpPr txBox="true"/>
              <p:nvPr/>
            </p:nvSpPr>
            <p:spPr>
              <a:xfrm>
                <a:off x="0" y="-38100"/>
                <a:ext cx="641745" cy="108844"/>
              </a:xfrm>
              <a:prstGeom prst="rect">
                <a:avLst/>
              </a:prstGeom>
            </p:spPr>
            <p:txBody>
              <a:bodyPr anchor="ctr" rtlCol="false" tIns="50800" lIns="50800" bIns="50800" rIns="50800"/>
              <a:lstStyle/>
              <a:p>
                <a:pPr algn="ctr">
                  <a:lnSpc>
                    <a:spcPts val="2800"/>
                  </a:lnSpc>
                </a:pPr>
              </a:p>
            </p:txBody>
          </p:sp>
        </p:grpSp>
        <p:sp>
          <p:nvSpPr>
            <p:cNvPr name="TextBox 6" id="6"/>
            <p:cNvSpPr txBox="true"/>
            <p:nvPr/>
          </p:nvSpPr>
          <p:spPr>
            <a:xfrm rot="0">
              <a:off x="0" y="-57150"/>
              <a:ext cx="3132173" cy="415290"/>
            </a:xfrm>
            <a:prstGeom prst="rect">
              <a:avLst/>
            </a:prstGeom>
          </p:spPr>
          <p:txBody>
            <a:bodyPr anchor="t" rtlCol="false" tIns="0" lIns="0" bIns="0" rIns="0">
              <a:spAutoFit/>
            </a:bodyPr>
            <a:lstStyle/>
            <a:p>
              <a:pPr algn="ctr" marL="0" indent="0" lvl="0">
                <a:lnSpc>
                  <a:spcPts val="2520"/>
                </a:lnSpc>
                <a:spcBef>
                  <a:spcPct val="0"/>
                </a:spcBef>
              </a:pPr>
              <a:r>
                <a:rPr lang="en-US" b="true" sz="1800">
                  <a:solidFill>
                    <a:srgbClr val="FFFFFF"/>
                  </a:solidFill>
                  <a:latin typeface="M+ Bold"/>
                  <a:ea typeface="M+ Bold"/>
                  <a:cs typeface="M+ Bold"/>
                  <a:sym typeface="M+ Bold"/>
                </a:rPr>
                <a:t> Cloudflare で公開</a:t>
              </a:r>
            </a:p>
          </p:txBody>
        </p:sp>
      </p:grpSp>
      <p:sp>
        <p:nvSpPr>
          <p:cNvPr name="Freeform 7" id="7"/>
          <p:cNvSpPr/>
          <p:nvPr/>
        </p:nvSpPr>
        <p:spPr>
          <a:xfrm flipH="false" flipV="false" rot="0">
            <a:off x="4880868" y="5479080"/>
            <a:ext cx="4196004" cy="2955560"/>
          </a:xfrm>
          <a:custGeom>
            <a:avLst/>
            <a:gdLst/>
            <a:ahLst/>
            <a:cxnLst/>
            <a:rect r="r" b="b" t="t" l="l"/>
            <a:pathLst>
              <a:path h="2955560" w="4196004">
                <a:moveTo>
                  <a:pt x="0" y="0"/>
                </a:moveTo>
                <a:lnTo>
                  <a:pt x="4196004" y="0"/>
                </a:lnTo>
                <a:lnTo>
                  <a:pt x="4196004" y="2955560"/>
                </a:lnTo>
                <a:lnTo>
                  <a:pt x="0" y="2955560"/>
                </a:lnTo>
                <a:lnTo>
                  <a:pt x="0" y="0"/>
                </a:lnTo>
                <a:close/>
              </a:path>
            </a:pathLst>
          </a:custGeom>
          <a:blipFill>
            <a:blip r:embed="rId2"/>
            <a:stretch>
              <a:fillRect l="0" t="0" r="0" b="0"/>
            </a:stretch>
          </a:blipFill>
        </p:spPr>
      </p:sp>
      <p:sp>
        <p:nvSpPr>
          <p:cNvPr name="Freeform 8" id="8"/>
          <p:cNvSpPr/>
          <p:nvPr/>
        </p:nvSpPr>
        <p:spPr>
          <a:xfrm flipH="false" flipV="false" rot="0">
            <a:off x="10115991" y="5143500"/>
            <a:ext cx="3291140" cy="3291140"/>
          </a:xfrm>
          <a:custGeom>
            <a:avLst/>
            <a:gdLst/>
            <a:ahLst/>
            <a:cxnLst/>
            <a:rect r="r" b="b" t="t" l="l"/>
            <a:pathLst>
              <a:path h="3291140" w="3291140">
                <a:moveTo>
                  <a:pt x="0" y="0"/>
                </a:moveTo>
                <a:lnTo>
                  <a:pt x="3291141" y="0"/>
                </a:lnTo>
                <a:lnTo>
                  <a:pt x="3291141" y="3291140"/>
                </a:lnTo>
                <a:lnTo>
                  <a:pt x="0" y="3291140"/>
                </a:lnTo>
                <a:lnTo>
                  <a:pt x="0" y="0"/>
                </a:lnTo>
                <a:close/>
              </a:path>
            </a:pathLst>
          </a:custGeom>
          <a:blipFill>
            <a:blip r:embed="rId3"/>
            <a:stretch>
              <a:fillRect l="0" t="0" r="0" b="0"/>
            </a:stretch>
          </a:blipFill>
        </p:spPr>
      </p:sp>
      <p:sp>
        <p:nvSpPr>
          <p:cNvPr name="TextBox 9" id="9"/>
          <p:cNvSpPr txBox="true"/>
          <p:nvPr/>
        </p:nvSpPr>
        <p:spPr>
          <a:xfrm rot="0">
            <a:off x="1428750" y="1276350"/>
            <a:ext cx="15430500" cy="1000759"/>
          </a:xfrm>
          <a:prstGeom prst="rect">
            <a:avLst/>
          </a:prstGeom>
        </p:spPr>
        <p:txBody>
          <a:bodyPr anchor="t" rtlCol="false" tIns="0" lIns="0" bIns="0" rIns="0">
            <a:spAutoFit/>
          </a:bodyPr>
          <a:lstStyle/>
          <a:p>
            <a:pPr algn="ctr" marL="0" indent="0" lvl="0">
              <a:lnSpc>
                <a:spcPts val="7840"/>
              </a:lnSpc>
              <a:spcBef>
                <a:spcPct val="0"/>
              </a:spcBef>
            </a:pPr>
            <a:r>
              <a:rPr lang="en-US" sz="5600">
                <a:solidFill>
                  <a:srgbClr val="000000"/>
                </a:solidFill>
                <a:latin typeface="M+"/>
                <a:ea typeface="M+"/>
                <a:cs typeface="M+"/>
                <a:sym typeface="M+"/>
              </a:rPr>
              <a:t>㊗️ データ共有型Webアプリの作成・公開を習得</a:t>
            </a:r>
          </a:p>
        </p:txBody>
      </p:sp>
      <p:sp>
        <p:nvSpPr>
          <p:cNvPr name="TextBox 10" id="10"/>
          <p:cNvSpPr txBox="true"/>
          <p:nvPr/>
        </p:nvSpPr>
        <p:spPr>
          <a:xfrm rot="0">
            <a:off x="1428750" y="2864820"/>
            <a:ext cx="15205511" cy="1209675"/>
          </a:xfrm>
          <a:prstGeom prst="rect">
            <a:avLst/>
          </a:prstGeom>
        </p:spPr>
        <p:txBody>
          <a:bodyPr anchor="t" rtlCol="false" tIns="0" lIns="0" bIns="0" rIns="0">
            <a:spAutoFit/>
          </a:bodyPr>
          <a:lstStyle/>
          <a:p>
            <a:pPr algn="ctr">
              <a:lnSpc>
                <a:spcPts val="4800"/>
              </a:lnSpc>
            </a:pPr>
            <a:r>
              <a:rPr lang="en-US" sz="3000">
                <a:solidFill>
                  <a:srgbClr val="000000"/>
                </a:solidFill>
                <a:latin typeface="M+"/>
                <a:ea typeface="M+"/>
                <a:cs typeface="M+"/>
                <a:sym typeface="M+"/>
              </a:rPr>
              <a:t>Cloudflare D1 データベースを使ったデータ共有型Webアプリの</a:t>
            </a:r>
          </a:p>
          <a:p>
            <a:pPr algn="ctr" marL="0" indent="0" lvl="0">
              <a:lnSpc>
                <a:spcPts val="4800"/>
              </a:lnSpc>
            </a:pPr>
            <a:r>
              <a:rPr lang="en-US" sz="3000">
                <a:solidFill>
                  <a:srgbClr val="000000"/>
                </a:solidFill>
                <a:latin typeface="M+"/>
                <a:ea typeface="M+"/>
                <a:cs typeface="M+"/>
                <a:sym typeface="M+"/>
              </a:rPr>
              <a:t>作成・公開ができるようになりました。おめでとうございます🎉</a:t>
            </a:r>
          </a:p>
        </p:txBody>
      </p:sp>
      <p:sp>
        <p:nvSpPr>
          <p:cNvPr name="TextBox 11" id="11"/>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130</a:t>
            </a:r>
          </a:p>
        </p:txBody>
      </p:sp>
    </p:spTree>
  </p:cSld>
  <p:clrMapOvr>
    <a:masterClrMapping/>
  </p:clrMapOvr>
</p:sld>
</file>

<file path=ppt/slides/slide131.xml><?xml version="1.0" encoding="utf-8"?>
<p:sld xmlns:p="http://schemas.openxmlformats.org/presentationml/2006/main" xmlns:a="http://schemas.openxmlformats.org/drawingml/2006/main">
  <p:cSld>
    <p:bg>
      <p:bgPr>
        <a:solidFill>
          <a:srgbClr val="737373"/>
        </a:solidFill>
      </p:bgPr>
    </p:bg>
    <p:spTree>
      <p:nvGrpSpPr>
        <p:cNvPr id="1" name=""/>
        <p:cNvGrpSpPr/>
        <p:nvPr/>
      </p:nvGrpSpPr>
      <p:grpSpPr>
        <a:xfrm>
          <a:off x="0" y="0"/>
          <a:ext cx="0" cy="0"/>
          <a:chOff x="0" y="0"/>
          <a:chExt cx="0" cy="0"/>
        </a:xfrm>
      </p:grpSpPr>
      <p:sp>
        <p:nvSpPr>
          <p:cNvPr name="TextBox 2" id="2"/>
          <p:cNvSpPr txBox="true"/>
          <p:nvPr/>
        </p:nvSpPr>
        <p:spPr>
          <a:xfrm rot="0">
            <a:off x="1428750" y="4406265"/>
            <a:ext cx="15430500" cy="1283970"/>
          </a:xfrm>
          <a:prstGeom prst="rect">
            <a:avLst/>
          </a:prstGeom>
        </p:spPr>
        <p:txBody>
          <a:bodyPr anchor="t" rtlCol="false" tIns="0" lIns="0" bIns="0" rIns="0">
            <a:spAutoFit/>
          </a:bodyPr>
          <a:lstStyle/>
          <a:p>
            <a:pPr algn="ctr" marL="0" indent="0" lvl="0">
              <a:lnSpc>
                <a:spcPts val="10080"/>
              </a:lnSpc>
              <a:spcBef>
                <a:spcPct val="0"/>
              </a:spcBef>
            </a:pPr>
            <a:r>
              <a:rPr lang="en-US" sz="7200">
                <a:solidFill>
                  <a:srgbClr val="FFFFFF"/>
                </a:solidFill>
                <a:latin typeface="M+"/>
                <a:ea typeface="M+"/>
                <a:cs typeface="M+"/>
                <a:sym typeface="M+"/>
              </a:rPr>
              <a:t>補足資料</a:t>
            </a:r>
          </a:p>
        </p:txBody>
      </p:sp>
      <p:sp>
        <p:nvSpPr>
          <p:cNvPr name="TextBox 3" id="3"/>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131</a:t>
            </a:r>
          </a:p>
        </p:txBody>
      </p:sp>
    </p:spTree>
  </p:cSld>
  <p:clrMapOvr>
    <a:masterClrMapping/>
  </p:clrMapOvr>
</p:sld>
</file>

<file path=ppt/slides/slide1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95001" y="3366786"/>
            <a:ext cx="8371601" cy="5891514"/>
          </a:xfrm>
          <a:custGeom>
            <a:avLst/>
            <a:gdLst/>
            <a:ahLst/>
            <a:cxnLst/>
            <a:rect r="r" b="b" t="t" l="l"/>
            <a:pathLst>
              <a:path h="5891514" w="8371601">
                <a:moveTo>
                  <a:pt x="0" y="0"/>
                </a:moveTo>
                <a:lnTo>
                  <a:pt x="8371602" y="0"/>
                </a:lnTo>
                <a:lnTo>
                  <a:pt x="8371602" y="5891514"/>
                </a:lnTo>
                <a:lnTo>
                  <a:pt x="0" y="5891514"/>
                </a:lnTo>
                <a:lnTo>
                  <a:pt x="0" y="0"/>
                </a:lnTo>
                <a:close/>
              </a:path>
            </a:pathLst>
          </a:custGeom>
          <a:blipFill>
            <a:blip r:embed="rId2"/>
            <a:stretch>
              <a:fillRect l="0" t="0" r="0" b="0"/>
            </a:stretch>
          </a:blipFill>
        </p:spPr>
      </p:sp>
      <p:sp>
        <p:nvSpPr>
          <p:cNvPr name="Freeform 3" id="3"/>
          <p:cNvSpPr/>
          <p:nvPr/>
        </p:nvSpPr>
        <p:spPr>
          <a:xfrm flipH="false" flipV="false" rot="0">
            <a:off x="9166603" y="3366786"/>
            <a:ext cx="8371601" cy="5891514"/>
          </a:xfrm>
          <a:custGeom>
            <a:avLst/>
            <a:gdLst/>
            <a:ahLst/>
            <a:cxnLst/>
            <a:rect r="r" b="b" t="t" l="l"/>
            <a:pathLst>
              <a:path h="5891514" w="8371601">
                <a:moveTo>
                  <a:pt x="0" y="0"/>
                </a:moveTo>
                <a:lnTo>
                  <a:pt x="8371601" y="0"/>
                </a:lnTo>
                <a:lnTo>
                  <a:pt x="8371601" y="5891514"/>
                </a:lnTo>
                <a:lnTo>
                  <a:pt x="0" y="5891514"/>
                </a:lnTo>
                <a:lnTo>
                  <a:pt x="0" y="0"/>
                </a:lnTo>
                <a:close/>
              </a:path>
            </a:pathLst>
          </a:custGeom>
          <a:blipFill>
            <a:blip r:embed="rId3"/>
            <a:stretch>
              <a:fillRect l="0" t="0" r="0" b="0"/>
            </a:stretch>
          </a:blipFill>
        </p:spPr>
      </p:sp>
      <p:grpSp>
        <p:nvGrpSpPr>
          <p:cNvPr name="Group 4" id="4"/>
          <p:cNvGrpSpPr/>
          <p:nvPr/>
        </p:nvGrpSpPr>
        <p:grpSpPr>
          <a:xfrm rot="0">
            <a:off x="8614381" y="7069133"/>
            <a:ext cx="1104444" cy="685517"/>
            <a:chOff x="0" y="0"/>
            <a:chExt cx="736600" cy="457200"/>
          </a:xfrm>
        </p:grpSpPr>
        <p:sp>
          <p:nvSpPr>
            <p:cNvPr name="Freeform 5" id="5"/>
            <p:cNvSpPr/>
            <p:nvPr/>
          </p:nvSpPr>
          <p:spPr>
            <a:xfrm flipH="false" flipV="false" rot="0">
              <a:off x="0" y="0"/>
              <a:ext cx="736600" cy="457200"/>
            </a:xfrm>
            <a:custGeom>
              <a:avLst/>
              <a:gdLst/>
              <a:ahLst/>
              <a:cxnLst/>
              <a:rect r="r" b="b" t="t" l="l"/>
              <a:pathLst>
                <a:path h="457200" w="736600">
                  <a:moveTo>
                    <a:pt x="736600" y="228606"/>
                  </a:moveTo>
                  <a:lnTo>
                    <a:pt x="476634" y="457200"/>
                  </a:lnTo>
                  <a:lnTo>
                    <a:pt x="492392" y="332453"/>
                  </a:lnTo>
                  <a:lnTo>
                    <a:pt x="244208" y="332453"/>
                  </a:lnTo>
                  <a:lnTo>
                    <a:pt x="259966" y="457200"/>
                  </a:lnTo>
                  <a:lnTo>
                    <a:pt x="0" y="228606"/>
                  </a:lnTo>
                  <a:lnTo>
                    <a:pt x="259966" y="0"/>
                  </a:lnTo>
                  <a:lnTo>
                    <a:pt x="244196" y="124785"/>
                  </a:lnTo>
                  <a:lnTo>
                    <a:pt x="492404" y="124785"/>
                  </a:lnTo>
                  <a:lnTo>
                    <a:pt x="476634" y="0"/>
                  </a:lnTo>
                  <a:lnTo>
                    <a:pt x="736600" y="228606"/>
                  </a:lnTo>
                  <a:close/>
                </a:path>
              </a:pathLst>
            </a:custGeom>
            <a:solidFill>
              <a:srgbClr val="5170FF"/>
            </a:solidFill>
          </p:spPr>
        </p:sp>
        <p:sp>
          <p:nvSpPr>
            <p:cNvPr name="TextBox 6" id="6"/>
            <p:cNvSpPr txBox="true"/>
            <p:nvPr/>
          </p:nvSpPr>
          <p:spPr>
            <a:xfrm>
              <a:off x="114300" y="88900"/>
              <a:ext cx="508000" cy="241300"/>
            </a:xfrm>
            <a:prstGeom prst="rect">
              <a:avLst/>
            </a:prstGeom>
          </p:spPr>
          <p:txBody>
            <a:bodyPr anchor="ctr" rtlCol="false" tIns="50800" lIns="50800" bIns="50800" rIns="50800"/>
            <a:lstStyle/>
            <a:p>
              <a:pPr algn="ctr">
                <a:lnSpc>
                  <a:spcPts val="2800"/>
                </a:lnSpc>
              </a:pPr>
            </a:p>
          </p:txBody>
        </p:sp>
      </p:grpSp>
      <p:sp>
        <p:nvSpPr>
          <p:cNvPr name="TextBox 7" id="7"/>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“.”で始まるファイル/フォルダを表示</a:t>
            </a:r>
          </a:p>
        </p:txBody>
      </p:sp>
      <p:sp>
        <p:nvSpPr>
          <p:cNvPr name="TextBox 8" id="8"/>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132</a:t>
            </a:r>
          </a:p>
        </p:txBody>
      </p:sp>
    </p:spTree>
  </p:cSld>
  <p:clrMapOvr>
    <a:masterClrMapping/>
  </p:clrMapOvr>
</p:sld>
</file>

<file path=ppt/slides/slide1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835675" y="424085"/>
            <a:ext cx="6308325" cy="4719415"/>
          </a:xfrm>
          <a:custGeom>
            <a:avLst/>
            <a:gdLst/>
            <a:ahLst/>
            <a:cxnLst/>
            <a:rect r="r" b="b" t="t" l="l"/>
            <a:pathLst>
              <a:path h="4719415" w="6308325">
                <a:moveTo>
                  <a:pt x="0" y="0"/>
                </a:moveTo>
                <a:lnTo>
                  <a:pt x="6308325" y="0"/>
                </a:lnTo>
                <a:lnTo>
                  <a:pt x="6308325" y="4719415"/>
                </a:lnTo>
                <a:lnTo>
                  <a:pt x="0" y="4719415"/>
                </a:lnTo>
                <a:lnTo>
                  <a:pt x="0" y="0"/>
                </a:lnTo>
                <a:close/>
              </a:path>
            </a:pathLst>
          </a:custGeom>
          <a:blipFill>
            <a:blip r:embed="rId2"/>
            <a:stretch>
              <a:fillRect l="0" t="0" r="0" b="0"/>
            </a:stretch>
          </a:blipFill>
        </p:spPr>
      </p:sp>
      <p:sp>
        <p:nvSpPr>
          <p:cNvPr name="Freeform 3" id="3"/>
          <p:cNvSpPr/>
          <p:nvPr/>
        </p:nvSpPr>
        <p:spPr>
          <a:xfrm flipH="false" flipV="false" rot="0">
            <a:off x="9144000" y="424085"/>
            <a:ext cx="6308325" cy="4719415"/>
          </a:xfrm>
          <a:custGeom>
            <a:avLst/>
            <a:gdLst/>
            <a:ahLst/>
            <a:cxnLst/>
            <a:rect r="r" b="b" t="t" l="l"/>
            <a:pathLst>
              <a:path h="4719415" w="6308325">
                <a:moveTo>
                  <a:pt x="0" y="0"/>
                </a:moveTo>
                <a:lnTo>
                  <a:pt x="6308325" y="0"/>
                </a:lnTo>
                <a:lnTo>
                  <a:pt x="6308325" y="4719415"/>
                </a:lnTo>
                <a:lnTo>
                  <a:pt x="0" y="4719415"/>
                </a:lnTo>
                <a:lnTo>
                  <a:pt x="0" y="0"/>
                </a:lnTo>
                <a:close/>
              </a:path>
            </a:pathLst>
          </a:custGeom>
          <a:blipFill>
            <a:blip r:embed="rId3"/>
            <a:stretch>
              <a:fillRect l="0" t="0" r="0" b="0"/>
            </a:stretch>
          </a:blipFill>
        </p:spPr>
      </p:sp>
      <p:sp>
        <p:nvSpPr>
          <p:cNvPr name="Freeform 4" id="4"/>
          <p:cNvSpPr/>
          <p:nvPr/>
        </p:nvSpPr>
        <p:spPr>
          <a:xfrm flipH="false" flipV="false" rot="0">
            <a:off x="2835675" y="5143500"/>
            <a:ext cx="6308325" cy="4719415"/>
          </a:xfrm>
          <a:custGeom>
            <a:avLst/>
            <a:gdLst/>
            <a:ahLst/>
            <a:cxnLst/>
            <a:rect r="r" b="b" t="t" l="l"/>
            <a:pathLst>
              <a:path h="4719415" w="6308325">
                <a:moveTo>
                  <a:pt x="0" y="0"/>
                </a:moveTo>
                <a:lnTo>
                  <a:pt x="6308325" y="0"/>
                </a:lnTo>
                <a:lnTo>
                  <a:pt x="6308325" y="4719415"/>
                </a:lnTo>
                <a:lnTo>
                  <a:pt x="0" y="4719415"/>
                </a:lnTo>
                <a:lnTo>
                  <a:pt x="0" y="0"/>
                </a:lnTo>
                <a:close/>
              </a:path>
            </a:pathLst>
          </a:custGeom>
          <a:blipFill>
            <a:blip r:embed="rId4"/>
            <a:stretch>
              <a:fillRect l="0" t="0" r="0" b="0"/>
            </a:stretch>
          </a:blipFill>
        </p:spPr>
      </p:sp>
      <p:sp>
        <p:nvSpPr>
          <p:cNvPr name="Freeform 5" id="5"/>
          <p:cNvSpPr/>
          <p:nvPr/>
        </p:nvSpPr>
        <p:spPr>
          <a:xfrm flipH="false" flipV="false" rot="0">
            <a:off x="9144000" y="5143500"/>
            <a:ext cx="6308325" cy="4719415"/>
          </a:xfrm>
          <a:custGeom>
            <a:avLst/>
            <a:gdLst/>
            <a:ahLst/>
            <a:cxnLst/>
            <a:rect r="r" b="b" t="t" l="l"/>
            <a:pathLst>
              <a:path h="4719415" w="6308325">
                <a:moveTo>
                  <a:pt x="0" y="0"/>
                </a:moveTo>
                <a:lnTo>
                  <a:pt x="6308325" y="0"/>
                </a:lnTo>
                <a:lnTo>
                  <a:pt x="6308325" y="4719415"/>
                </a:lnTo>
                <a:lnTo>
                  <a:pt x="0" y="4719415"/>
                </a:lnTo>
                <a:lnTo>
                  <a:pt x="0" y="0"/>
                </a:lnTo>
                <a:close/>
              </a:path>
            </a:pathLst>
          </a:custGeom>
          <a:blipFill>
            <a:blip r:embed="rId5"/>
            <a:stretch>
              <a:fillRect l="0" t="0" r="0" b="0"/>
            </a:stretch>
          </a:blipFill>
        </p:spPr>
      </p:sp>
      <p:sp>
        <p:nvSpPr>
          <p:cNvPr name="TextBox 6" id="6"/>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133</a:t>
            </a:r>
          </a:p>
        </p:txBody>
      </p:sp>
      <p:grpSp>
        <p:nvGrpSpPr>
          <p:cNvPr name="Group 7" id="7"/>
          <p:cNvGrpSpPr/>
          <p:nvPr/>
        </p:nvGrpSpPr>
        <p:grpSpPr>
          <a:xfrm rot="2700000">
            <a:off x="2536266" y="2193554"/>
            <a:ext cx="1180477" cy="11804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solidFill>
              <a:srgbClr val="FF3131"/>
            </a:solidFill>
          </p:spPr>
        </p:sp>
        <p:sp>
          <p:nvSpPr>
            <p:cNvPr name="TextBox 9" id="9"/>
            <p:cNvSpPr txBox="true"/>
            <p:nvPr/>
          </p:nvSpPr>
          <p:spPr>
            <a:xfrm>
              <a:off x="190500" y="152400"/>
              <a:ext cx="431800" cy="469900"/>
            </a:xfrm>
            <a:prstGeom prst="rect">
              <a:avLst/>
            </a:prstGeom>
          </p:spPr>
          <p:txBody>
            <a:bodyPr anchor="ctr" rtlCol="false" tIns="50800" lIns="50800" bIns="50800" rIns="50800"/>
            <a:lstStyle/>
            <a:p>
              <a:pPr algn="ctr">
                <a:lnSpc>
                  <a:spcPts val="2800"/>
                </a:lnSpc>
              </a:pPr>
            </a:p>
          </p:txBody>
        </p:sp>
      </p:grpSp>
      <p:grpSp>
        <p:nvGrpSpPr>
          <p:cNvPr name="Group 10" id="10"/>
          <p:cNvGrpSpPr/>
          <p:nvPr/>
        </p:nvGrpSpPr>
        <p:grpSpPr>
          <a:xfrm rot="0">
            <a:off x="14423933" y="6922459"/>
            <a:ext cx="1161498" cy="116149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71475" cap="sq">
              <a:solidFill>
                <a:srgbClr val="FF3131"/>
              </a:solidFill>
              <a:prstDash val="solid"/>
              <a:miter/>
            </a:ln>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800"/>
                </a:lnSpc>
              </a:pPr>
            </a:p>
          </p:txBody>
        </p:sp>
      </p:grpSp>
      <p:grpSp>
        <p:nvGrpSpPr>
          <p:cNvPr name="Group 13" id="13"/>
          <p:cNvGrpSpPr/>
          <p:nvPr/>
        </p:nvGrpSpPr>
        <p:grpSpPr>
          <a:xfrm rot="2700000">
            <a:off x="2536266" y="6912969"/>
            <a:ext cx="1180477" cy="1180477"/>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solidFill>
              <a:srgbClr val="FF3131"/>
            </a:solidFill>
          </p:spPr>
        </p:sp>
        <p:sp>
          <p:nvSpPr>
            <p:cNvPr name="TextBox 15" id="15"/>
            <p:cNvSpPr txBox="true"/>
            <p:nvPr/>
          </p:nvSpPr>
          <p:spPr>
            <a:xfrm>
              <a:off x="190500" y="152400"/>
              <a:ext cx="431800" cy="469900"/>
            </a:xfrm>
            <a:prstGeom prst="rect">
              <a:avLst/>
            </a:prstGeom>
          </p:spPr>
          <p:txBody>
            <a:bodyPr anchor="ctr" rtlCol="false" tIns="50800" lIns="50800" bIns="50800" rIns="50800"/>
            <a:lstStyle/>
            <a:p>
              <a:pPr algn="ctr">
                <a:lnSpc>
                  <a:spcPts val="2800"/>
                </a:lnSpc>
              </a:pPr>
            </a:p>
          </p:txBody>
        </p:sp>
      </p:grpSp>
      <p:grpSp>
        <p:nvGrpSpPr>
          <p:cNvPr name="Group 16" id="16"/>
          <p:cNvGrpSpPr/>
          <p:nvPr/>
        </p:nvGrpSpPr>
        <p:grpSpPr>
          <a:xfrm rot="2700000">
            <a:off x="14414443" y="2193554"/>
            <a:ext cx="1180477" cy="1180477"/>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558800" y="0"/>
                  </a:moveTo>
                  <a:lnTo>
                    <a:pt x="254000" y="0"/>
                  </a:lnTo>
                  <a:lnTo>
                    <a:pt x="254000" y="254000"/>
                  </a:lnTo>
                  <a:lnTo>
                    <a:pt x="0" y="254000"/>
                  </a:lnTo>
                  <a:lnTo>
                    <a:pt x="0" y="558800"/>
                  </a:lnTo>
                  <a:lnTo>
                    <a:pt x="254000" y="558800"/>
                  </a:lnTo>
                  <a:lnTo>
                    <a:pt x="254000" y="812800"/>
                  </a:lnTo>
                  <a:lnTo>
                    <a:pt x="558800" y="812800"/>
                  </a:lnTo>
                  <a:lnTo>
                    <a:pt x="558800" y="558800"/>
                  </a:lnTo>
                  <a:lnTo>
                    <a:pt x="812800" y="558800"/>
                  </a:lnTo>
                  <a:lnTo>
                    <a:pt x="812800" y="254000"/>
                  </a:lnTo>
                  <a:lnTo>
                    <a:pt x="558800" y="254000"/>
                  </a:lnTo>
                  <a:lnTo>
                    <a:pt x="558800" y="0"/>
                  </a:lnTo>
                  <a:close/>
                </a:path>
              </a:pathLst>
            </a:custGeom>
            <a:solidFill>
              <a:srgbClr val="FF3131"/>
            </a:solidFill>
          </p:spPr>
        </p:sp>
        <p:sp>
          <p:nvSpPr>
            <p:cNvPr name="TextBox 18" id="18"/>
            <p:cNvSpPr txBox="true"/>
            <p:nvPr/>
          </p:nvSpPr>
          <p:spPr>
            <a:xfrm>
              <a:off x="190500" y="152400"/>
              <a:ext cx="431800" cy="469900"/>
            </a:xfrm>
            <a:prstGeom prst="rect">
              <a:avLst/>
            </a:prstGeom>
          </p:spPr>
          <p:txBody>
            <a:bodyPr anchor="ctr" rtlCol="false" tIns="50800" lIns="50800" bIns="50800" rIns="50800"/>
            <a:lstStyle/>
            <a:p>
              <a:pPr algn="ctr">
                <a:lnSpc>
                  <a:spcPts val="2800"/>
                </a:lnSpc>
              </a:pPr>
            </a:p>
          </p:txBody>
        </p:sp>
      </p:grpSp>
      <p:sp>
        <p:nvSpPr>
          <p:cNvPr name="TextBox 19" id="19"/>
          <p:cNvSpPr txBox="true"/>
          <p:nvPr/>
        </p:nvSpPr>
        <p:spPr>
          <a:xfrm rot="0">
            <a:off x="15692303" y="7725182"/>
            <a:ext cx="1136898" cy="358775"/>
          </a:xfrm>
          <a:prstGeom prst="rect">
            <a:avLst/>
          </a:prstGeom>
        </p:spPr>
        <p:txBody>
          <a:bodyPr anchor="t" rtlCol="false" tIns="0" lIns="0" bIns="0" rIns="0">
            <a:spAutoFit/>
          </a:bodyPr>
          <a:lstStyle/>
          <a:p>
            <a:pPr algn="ctr">
              <a:lnSpc>
                <a:spcPts val="2800"/>
              </a:lnSpc>
              <a:spcBef>
                <a:spcPct val="0"/>
              </a:spcBef>
            </a:pPr>
            <a:r>
              <a:rPr lang="en-US" b="true" sz="2000">
                <a:solidFill>
                  <a:srgbClr val="FF3131"/>
                </a:solidFill>
                <a:latin typeface="M+ Bold"/>
                <a:ea typeface="M+ Bold"/>
                <a:cs typeface="M+ Bold"/>
                <a:sym typeface="M+ Bold"/>
              </a:rPr>
              <a:t>たぶんOK</a:t>
            </a:r>
          </a:p>
        </p:txBody>
      </p:sp>
    </p:spTree>
  </p:cSld>
  <p:clrMapOvr>
    <a:masterClrMapping/>
  </p:clrMapOvr>
</p:sld>
</file>

<file path=ppt/slides/slide13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428750" y="1238250"/>
            <a:ext cx="15430500" cy="1283970"/>
          </a:xfrm>
          <a:prstGeom prst="rect">
            <a:avLst/>
          </a:prstGeom>
        </p:spPr>
        <p:txBody>
          <a:bodyPr anchor="t" rtlCol="false" tIns="0" lIns="0" bIns="0" rIns="0">
            <a:spAutoFit/>
          </a:bodyPr>
          <a:lstStyle/>
          <a:p>
            <a:pPr algn="l" marL="0" indent="0" lvl="0">
              <a:lnSpc>
                <a:spcPts val="10080"/>
              </a:lnSpc>
              <a:spcBef>
                <a:spcPct val="0"/>
              </a:spcBef>
            </a:pPr>
            <a:r>
              <a:rPr lang="en-US" sz="7200">
                <a:solidFill>
                  <a:srgbClr val="000000"/>
                </a:solidFill>
                <a:latin typeface="M+"/>
                <a:ea typeface="M+"/>
                <a:cs typeface="M+"/>
                <a:sym typeface="M+"/>
              </a:rPr>
              <a:t>前提</a:t>
            </a:r>
          </a:p>
        </p:txBody>
      </p:sp>
      <p:sp>
        <p:nvSpPr>
          <p:cNvPr name="TextBox 3" id="3"/>
          <p:cNvSpPr txBox="true"/>
          <p:nvPr/>
        </p:nvSpPr>
        <p:spPr>
          <a:xfrm rot="0">
            <a:off x="1428750" y="2883870"/>
            <a:ext cx="14988436" cy="6163310"/>
          </a:xfrm>
          <a:prstGeom prst="rect">
            <a:avLst/>
          </a:prstGeom>
        </p:spPr>
        <p:txBody>
          <a:bodyPr anchor="t" rtlCol="false" tIns="0" lIns="0" bIns="0" rIns="0">
            <a:spAutoFit/>
          </a:bodyPr>
          <a:lstStyle/>
          <a:p>
            <a:pPr algn="l" marL="604521" indent="-302261" lvl="1">
              <a:lnSpc>
                <a:spcPts val="4480"/>
              </a:lnSpc>
              <a:buFont typeface="Arial"/>
              <a:buChar char="•"/>
            </a:pPr>
            <a:r>
              <a:rPr lang="en-US" sz="2800">
                <a:solidFill>
                  <a:srgbClr val="000000"/>
                </a:solidFill>
                <a:latin typeface="M+"/>
                <a:ea typeface="M+"/>
                <a:cs typeface="M+"/>
                <a:sym typeface="M+"/>
              </a:rPr>
              <a:t>必要なもの</a:t>
            </a:r>
          </a:p>
          <a:p>
            <a:pPr algn="l" marL="1209042" indent="-403014" lvl="2">
              <a:lnSpc>
                <a:spcPts val="4480"/>
              </a:lnSpc>
              <a:buFont typeface="Arial"/>
              <a:buChar char="⚬"/>
            </a:pPr>
            <a:r>
              <a:rPr lang="en-US" sz="2800">
                <a:solidFill>
                  <a:srgbClr val="000000"/>
                </a:solidFill>
                <a:latin typeface="M+"/>
                <a:ea typeface="M+"/>
                <a:cs typeface="M+"/>
                <a:sym typeface="M+"/>
              </a:rPr>
              <a:t>Mac（自力で進められるならWindowsでもok）</a:t>
            </a:r>
          </a:p>
          <a:p>
            <a:pPr algn="l" marL="1209042" indent="-403014" lvl="2">
              <a:lnSpc>
                <a:spcPts val="4480"/>
              </a:lnSpc>
              <a:buFont typeface="Arial"/>
              <a:buChar char="⚬"/>
            </a:pPr>
            <a:r>
              <a:rPr lang="en-US" sz="2800">
                <a:solidFill>
                  <a:srgbClr val="000000"/>
                </a:solidFill>
                <a:latin typeface="M+"/>
                <a:ea typeface="M+"/>
                <a:cs typeface="M+"/>
                <a:sym typeface="M+"/>
              </a:rPr>
              <a:t>Claude Pro以上 + Cloudeデスクトップアプリ</a:t>
            </a:r>
          </a:p>
          <a:p>
            <a:pPr algn="l" marL="604521" indent="-302261" lvl="1">
              <a:lnSpc>
                <a:spcPts val="4480"/>
              </a:lnSpc>
              <a:buFont typeface="Arial"/>
              <a:buChar char="•"/>
            </a:pPr>
            <a:r>
              <a:rPr lang="en-US" sz="2800">
                <a:solidFill>
                  <a:srgbClr val="000000"/>
                </a:solidFill>
                <a:latin typeface="M+"/>
                <a:ea typeface="M+"/>
                <a:cs typeface="M+"/>
                <a:sym typeface="M+"/>
              </a:rPr>
              <a:t>進めていくと必要になるもの</a:t>
            </a:r>
          </a:p>
          <a:p>
            <a:pPr algn="l" marL="1209042" indent="-403014" lvl="2">
              <a:lnSpc>
                <a:spcPts val="4480"/>
              </a:lnSpc>
              <a:buFont typeface="Arial"/>
              <a:buChar char="⚬"/>
            </a:pPr>
            <a:r>
              <a:rPr lang="en-US" sz="2800">
                <a:solidFill>
                  <a:srgbClr val="000000"/>
                </a:solidFill>
                <a:latin typeface="M+"/>
                <a:ea typeface="M+"/>
                <a:cs typeface="M+"/>
                <a:sym typeface="M+"/>
              </a:rPr>
              <a:t>インストール: Node.js（Wranglerを使うため） / Homebrew / git / gh</a:t>
            </a:r>
          </a:p>
          <a:p>
            <a:pPr algn="l" marL="1209042" indent="-403014" lvl="2">
              <a:lnSpc>
                <a:spcPts val="4480"/>
              </a:lnSpc>
              <a:buFont typeface="Arial"/>
              <a:buChar char="⚬"/>
            </a:pPr>
            <a:r>
              <a:rPr lang="en-US" sz="2800">
                <a:solidFill>
                  <a:srgbClr val="000000"/>
                </a:solidFill>
                <a:latin typeface="M+"/>
                <a:ea typeface="M+"/>
                <a:cs typeface="M+"/>
                <a:sym typeface="M+"/>
              </a:rPr>
              <a:t>Webサービス: Cloudflare / GitHub（どちらもGoogleアカウントあると便利）</a:t>
            </a:r>
          </a:p>
          <a:p>
            <a:pPr algn="l" marL="604521" indent="-302261" lvl="1">
              <a:lnSpc>
                <a:spcPts val="4480"/>
              </a:lnSpc>
              <a:buFont typeface="Arial"/>
              <a:buChar char="•"/>
            </a:pPr>
            <a:r>
              <a:rPr lang="en-US" sz="2800">
                <a:solidFill>
                  <a:srgbClr val="000000"/>
                </a:solidFill>
                <a:latin typeface="M+"/>
                <a:ea typeface="M+"/>
                <a:cs typeface="M+"/>
                <a:sym typeface="M+"/>
              </a:rPr>
              <a:t>やる</a:t>
            </a:r>
            <a:r>
              <a:rPr lang="en-US" sz="2800">
                <a:solidFill>
                  <a:srgbClr val="000000"/>
                </a:solidFill>
                <a:latin typeface="M+"/>
                <a:ea typeface="M+"/>
                <a:cs typeface="M+"/>
                <a:sym typeface="M+"/>
              </a:rPr>
              <a:t>こと</a:t>
            </a:r>
          </a:p>
          <a:p>
            <a:pPr algn="l" marL="1209042" indent="-403014" lvl="2">
              <a:lnSpc>
                <a:spcPts val="4480"/>
              </a:lnSpc>
              <a:buFont typeface="Arial"/>
              <a:buChar char="⚬"/>
            </a:pPr>
            <a:r>
              <a:rPr lang="en-US" sz="2800">
                <a:solidFill>
                  <a:srgbClr val="000000"/>
                </a:solidFill>
                <a:latin typeface="M+"/>
                <a:ea typeface="M+"/>
                <a:cs typeface="M+"/>
                <a:sym typeface="M+"/>
              </a:rPr>
              <a:t>Claude Codeでバイブコーディング（Webサイト/Webアプリを作成）</a:t>
            </a:r>
          </a:p>
          <a:p>
            <a:pPr algn="l" marL="1209042" indent="-403014" lvl="2">
              <a:lnSpc>
                <a:spcPts val="4480"/>
              </a:lnSpc>
              <a:buFont typeface="Arial"/>
              <a:buChar char="⚬"/>
            </a:pPr>
            <a:r>
              <a:rPr lang="en-US" sz="2800">
                <a:solidFill>
                  <a:srgbClr val="000000"/>
                </a:solidFill>
                <a:latin typeface="M+"/>
                <a:ea typeface="M+"/>
                <a:cs typeface="M+"/>
                <a:sym typeface="M+"/>
              </a:rPr>
              <a:t>CloudflareでWeb公開（デプロイ）</a:t>
            </a:r>
          </a:p>
          <a:p>
            <a:pPr algn="l" marL="604521" indent="-302261" lvl="1">
              <a:lnSpc>
                <a:spcPts val="4480"/>
              </a:lnSpc>
              <a:buFont typeface="Arial"/>
              <a:buChar char="•"/>
            </a:pPr>
            <a:r>
              <a:rPr lang="en-US" sz="2800">
                <a:solidFill>
                  <a:srgbClr val="000000"/>
                </a:solidFill>
                <a:latin typeface="M+"/>
                <a:ea typeface="M+"/>
                <a:cs typeface="M+"/>
                <a:sym typeface="M+"/>
              </a:rPr>
              <a:t>対象</a:t>
            </a:r>
          </a:p>
          <a:p>
            <a:pPr algn="l" marL="1209042" indent="-403014" lvl="2">
              <a:lnSpc>
                <a:spcPts val="4480"/>
              </a:lnSpc>
              <a:buFont typeface="Arial"/>
              <a:buChar char="⚬"/>
            </a:pPr>
            <a:r>
              <a:rPr lang="en-US" sz="2800">
                <a:solidFill>
                  <a:srgbClr val="000000"/>
                </a:solidFill>
                <a:latin typeface="M+"/>
                <a:ea typeface="M+"/>
                <a:cs typeface="M+"/>
                <a:sym typeface="M+"/>
              </a:rPr>
              <a:t>個人・小規模の趣味・ビジネスサイト</a:t>
            </a:r>
          </a:p>
        </p:txBody>
      </p:sp>
      <p:sp>
        <p:nvSpPr>
          <p:cNvPr name="TextBox 4" id="4"/>
          <p:cNvSpPr txBox="true"/>
          <p:nvPr/>
        </p:nvSpPr>
        <p:spPr>
          <a:xfrm rot="0">
            <a:off x="17259300" y="9220200"/>
            <a:ext cx="152400" cy="190500"/>
          </a:xfrm>
          <a:prstGeom prst="rect">
            <a:avLst/>
          </a:prstGeom>
        </p:spPr>
        <p:txBody>
          <a:bodyPr anchor="t" rtlCol="false" tIns="0" lIns="0" bIns="0" rIns="0" wrap="none">
            <a:spAutoFit/>
          </a:bodyPr>
          <a:lstStyle/>
          <a:p>
            <a:pPr algn="ctr">
              <a:lnSpc>
                <a:spcPts val="2800"/>
              </a:lnSpc>
              <a:spcBef>
                <a:spcPct val="0"/>
              </a:spcBef>
            </a:pPr>
            <a:r>
              <a:rPr lang="en-US" sz="2000">
                <a:solidFill>
                  <a:srgbClr val="000000"/>
                </a:solidFill>
                <a:latin typeface="Source Han Sans JP"/>
                <a:ea typeface="Source Han Sans JP"/>
                <a:cs typeface="Source Han Sans JP"/>
                <a:sym typeface="Source Han Sans JP"/>
              </a:rPr>
              <a:t>134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DAHL2QoJQ9I</dc:identifier>
  <dcterms:modified xsi:type="dcterms:W3CDTF">2011-08-01T06:04:30Z</dcterms:modified>
  <cp:revision>1</cp:revision>
  <dc:title>ククデ会</dc:title>
</cp:coreProperties>
</file>